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Maven Pro" pitchFamily="2" charset="77"/>
      <p:regular r:id="rId28"/>
      <p:bold r:id="rId29"/>
    </p:embeddedFont>
    <p:embeddedFont>
      <p:font typeface="Nunito" pitchFamily="2" charset="77"/>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p:cViewPr varScale="1">
        <p:scale>
          <a:sx n="156" d="100"/>
          <a:sy n="156" d="100"/>
        </p:scale>
        <p:origin x="3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ubs.rsna.org/doi/10.1148/radiol.202020116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roceedings.mlr.press/v106/liu19a/liu19a.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86537b823f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86537b823f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881291369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881291369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Nunito"/>
                <a:ea typeface="Nunito"/>
                <a:cs typeface="Nunito"/>
                <a:sym typeface="Nunito"/>
              </a:rPr>
              <a:t>Visualization: output from tanh</a:t>
            </a:r>
            <a:endParaRPr>
              <a:solidFill>
                <a:schemeClr val="dk1"/>
              </a:solidFill>
              <a:latin typeface="Nunito"/>
              <a:ea typeface="Nunito"/>
              <a:cs typeface="Nunito"/>
              <a:sym typeface="Nunito"/>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Text feature extraction:</a:t>
            </a:r>
            <a:endParaRPr>
              <a:solidFill>
                <a:schemeClr val="dk1"/>
              </a:solidFill>
              <a:latin typeface="Nunito"/>
              <a:ea typeface="Nunito"/>
              <a:cs typeface="Nunito"/>
              <a:sym typeface="Nunito"/>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	</a:t>
            </a:r>
            <a:endParaRPr>
              <a:solidFill>
                <a:schemeClr val="dk1"/>
              </a:solidFill>
              <a:latin typeface="Nunito"/>
              <a:ea typeface="Nunito"/>
              <a:cs typeface="Nunito"/>
              <a:sym typeface="Nunito"/>
            </a:endParaRPr>
          </a:p>
          <a:p>
            <a:pPr marL="0" lvl="0" indent="457200" algn="l" rtl="0">
              <a:lnSpc>
                <a:spcPct val="115000"/>
              </a:lnSpc>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Map the token-sequences to themselves shifted one time-step</a:t>
            </a:r>
            <a:endParaRPr>
              <a:solidFill>
                <a:schemeClr val="dk1"/>
              </a:solidFill>
              <a:latin typeface="Nunito"/>
              <a:ea typeface="Nunito"/>
              <a:cs typeface="Nunito"/>
              <a:sym typeface="Nunito"/>
            </a:endParaRPr>
          </a:p>
          <a:p>
            <a:pPr marL="0" lvl="0" indent="457200" algn="l" rtl="0">
              <a:lnSpc>
                <a:spcPct val="115000"/>
              </a:lnSpc>
              <a:spcBef>
                <a:spcPts val="0"/>
              </a:spcBef>
              <a:spcAft>
                <a:spcPts val="0"/>
              </a:spcAft>
              <a:buClr>
                <a:schemeClr val="dk1"/>
              </a:buClr>
              <a:buSzPts val="1100"/>
              <a:buFont typeface="Arial"/>
              <a:buNone/>
            </a:pPr>
            <a:r>
              <a:rPr lang="en" sz="1050">
                <a:highlight>
                  <a:srgbClr val="FFFFFF"/>
                </a:highlight>
              </a:rPr>
              <a:t>[1, 3, 285, 102, 136, 58, 20, 28, 38, 59, 106, 117, 13, 24, 21, 46, 82, 51, 14, 54, 3, 4, 5, 10, 59, 2]</a:t>
            </a:r>
            <a:endParaRPr sz="1050">
              <a:highlight>
                <a:srgbClr val="FFFFFF"/>
              </a:highlight>
            </a:endParaRPr>
          </a:p>
          <a:p>
            <a:pPr marL="0" lvl="0" indent="0" algn="l" rtl="0">
              <a:lnSpc>
                <a:spcPct val="115000"/>
              </a:lnSpc>
              <a:spcBef>
                <a:spcPts val="0"/>
              </a:spcBef>
              <a:spcAft>
                <a:spcPts val="0"/>
              </a:spcAft>
              <a:buNone/>
            </a:pPr>
            <a:r>
              <a:rPr lang="en" sz="1050">
                <a:highlight>
                  <a:srgbClr val="FFFFFF"/>
                </a:highlight>
              </a:rPr>
              <a:t>No displaced rib fractures, pneumothorax, or pleural effusion identified. Well-expanded and clear lungs. Mediastinal contour within normal limits. No acute cardiopulmonary abnormality identified.</a:t>
            </a:r>
            <a:endParaRPr sz="1050">
              <a:highlight>
                <a:srgbClr val="FFFFFF"/>
              </a:highlight>
            </a:endParaRPr>
          </a:p>
          <a:p>
            <a:pPr marL="0" lvl="0" indent="457200" algn="l" rtl="0">
              <a:lnSpc>
                <a:spcPct val="115000"/>
              </a:lnSpc>
              <a:spcBef>
                <a:spcPts val="0"/>
              </a:spcBef>
              <a:spcAft>
                <a:spcPts val="0"/>
              </a:spcAft>
              <a:buClr>
                <a:schemeClr val="dk1"/>
              </a:buClr>
              <a:buSzPts val="1100"/>
              <a:buFont typeface="Arial"/>
              <a:buNone/>
            </a:pPr>
            <a:endParaRPr sz="105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Word frequency</a:t>
            </a:r>
            <a:endParaRPr>
              <a:solidFill>
                <a:schemeClr val="dk1"/>
              </a:solidFill>
              <a:latin typeface="Nunito"/>
              <a:ea typeface="Nunito"/>
              <a:cs typeface="Nunito"/>
              <a:sym typeface="Nunito"/>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Graph feature extraction:</a:t>
            </a:r>
            <a:endParaRPr>
              <a:solidFill>
                <a:schemeClr val="dk1"/>
              </a:solidFill>
              <a:latin typeface="Nunito"/>
              <a:ea typeface="Nunito"/>
              <a:cs typeface="Nunito"/>
              <a:sym typeface="Nunito"/>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	</a:t>
            </a:r>
            <a:endParaRPr>
              <a:solidFill>
                <a:schemeClr val="dk1"/>
              </a:solidFill>
              <a:latin typeface="Nunito"/>
              <a:ea typeface="Nunito"/>
              <a:cs typeface="Nunito"/>
              <a:sym typeface="Nunito"/>
            </a:endParaRPr>
          </a:p>
          <a:p>
            <a:pPr marL="0" lvl="0" indent="457200" algn="l" rtl="0">
              <a:lnSpc>
                <a:spcPct val="115000"/>
              </a:lnSpc>
              <a:spcBef>
                <a:spcPts val="0"/>
              </a:spcBef>
              <a:spcAft>
                <a:spcPts val="0"/>
              </a:spcAft>
              <a:buNone/>
            </a:pPr>
            <a:r>
              <a:rPr lang="en">
                <a:solidFill>
                  <a:schemeClr val="dk1"/>
                </a:solidFill>
                <a:latin typeface="Nunito"/>
                <a:ea typeface="Nunito"/>
                <a:cs typeface="Nunito"/>
                <a:sym typeface="Nunito"/>
              </a:rPr>
              <a:t>DenseNet121: a pre-trained dense net model proposed for encode RGB figures.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86537b823f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86537b823f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the text descriptions, we divided them into words and then tokenize them into an integer token string, as shown in the figure. The word frequency was embedded in the string as it was indexed from the most to least frequently appearance.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81291369e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81291369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881291369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881291369e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
                <a:solidFill>
                  <a:schemeClr val="dk1"/>
                </a:solidFill>
                <a:latin typeface="Nunito"/>
                <a:ea typeface="Nunito"/>
                <a:cs typeface="Nunito"/>
                <a:sym typeface="Nunito"/>
              </a:rPr>
              <a:t>The predicted caption of a training image should have the same meaning as the ground truth but not the same. </a:t>
            </a:r>
            <a:endParaRPr>
              <a:solidFill>
                <a:schemeClr val="dk1"/>
              </a:solidFill>
              <a:latin typeface="Nunito"/>
              <a:ea typeface="Nunito"/>
              <a:cs typeface="Nunito"/>
              <a:sym typeface="Nunito"/>
            </a:endParaRPr>
          </a:p>
          <a:p>
            <a:pPr marL="457200" lvl="0" indent="-298450" algn="l" rtl="0">
              <a:lnSpc>
                <a:spcPct val="115000"/>
              </a:lnSpc>
              <a:spcBef>
                <a:spcPts val="0"/>
              </a:spcBef>
              <a:spcAft>
                <a:spcPts val="0"/>
              </a:spcAft>
              <a:buClr>
                <a:schemeClr val="dk1"/>
              </a:buClr>
              <a:buSzPts val="1100"/>
              <a:buFont typeface="Nunito"/>
              <a:buChar char="●"/>
            </a:pPr>
            <a:r>
              <a:rPr lang="en">
                <a:solidFill>
                  <a:schemeClr val="dk1"/>
                </a:solidFill>
                <a:latin typeface="Nunito"/>
                <a:ea typeface="Nunito"/>
                <a:cs typeface="Nunito"/>
                <a:sym typeface="Nunito"/>
              </a:rPr>
              <a:t>If the predicted caption is exactly the same as the ground truth, it</a:t>
            </a:r>
            <a:endParaRPr>
              <a:solidFill>
                <a:schemeClr val="dk1"/>
              </a:solidFill>
              <a:latin typeface="Nunito"/>
              <a:ea typeface="Nunito"/>
              <a:cs typeface="Nunito"/>
              <a:sym typeface="Nunito"/>
            </a:endParaRPr>
          </a:p>
          <a:p>
            <a:pPr marL="457200" lvl="0" indent="0" algn="l" rtl="0">
              <a:lnSpc>
                <a:spcPct val="115000"/>
              </a:lnSpc>
              <a:spcBef>
                <a:spcPts val="0"/>
              </a:spcBef>
              <a:spcAft>
                <a:spcPts val="0"/>
              </a:spcAft>
              <a:buNone/>
            </a:pPr>
            <a:endParaRPr>
              <a:solidFill>
                <a:schemeClr val="dk1"/>
              </a:solidFill>
              <a:latin typeface="Nunito"/>
              <a:ea typeface="Nunito"/>
              <a:cs typeface="Nunito"/>
              <a:sym typeface="Nunito"/>
            </a:endParaRPr>
          </a:p>
          <a:p>
            <a:pPr marL="0" lvl="0" indent="0" algn="l" rtl="0">
              <a:lnSpc>
                <a:spcPct val="115000"/>
              </a:lnSpc>
              <a:spcBef>
                <a:spcPts val="0"/>
              </a:spcBef>
              <a:spcAft>
                <a:spcPts val="0"/>
              </a:spcAft>
              <a:buNone/>
            </a:pPr>
            <a:r>
              <a:rPr lang="en">
                <a:solidFill>
                  <a:schemeClr val="dk1"/>
                </a:solidFill>
                <a:latin typeface="Nunito"/>
                <a:ea typeface="Nunito"/>
                <a:cs typeface="Nunito"/>
                <a:sym typeface="Nunito"/>
              </a:rPr>
              <a:t>This is the prediction of the frontal image of patient 53, which is in the training set, we can see that the predicted impression is similar to the ground truth. It should has the same meaning as the ground truth but doesn’t need to be the same words. If they are exactly the same, then the model is probably overfitting.</a:t>
            </a:r>
            <a:endParaRPr>
              <a:solidFill>
                <a:schemeClr val="dk1"/>
              </a:solidFill>
              <a:latin typeface="Nunito"/>
              <a:ea typeface="Nunito"/>
              <a:cs typeface="Nunito"/>
              <a:sym typeface="Nuni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881291369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881291369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the predicted impressions of frontal images of patient 3414 and 3422 in the validation set. For the left one, our model can generate two impressions as the ground truth and pointed out the patient’s cardiomegaly. The right one is normal and its ground truth is normal chest, as our prediction says there is no abnormality, which is the same meaning but in different words.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881291369e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881291369e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Tokenize not only words, but also short phrases. </a:t>
            </a:r>
            <a:endParaRPr/>
          </a:p>
          <a:p>
            <a:pPr marL="0" lvl="0" indent="0" algn="l" rtl="0">
              <a:spcBef>
                <a:spcPts val="0"/>
              </a:spcBef>
              <a:spcAft>
                <a:spcPts val="0"/>
              </a:spcAft>
              <a:buNone/>
            </a:pPr>
            <a:r>
              <a:rPr lang="en"/>
              <a:t>Use both frontal and lateral images to train the model. (combine view position embedding with the image embedding as the input of the RNN)</a:t>
            </a:r>
            <a:endParaRPr/>
          </a:p>
          <a:p>
            <a:pPr marL="0" lvl="0" indent="0" algn="l" rtl="0">
              <a:spcBef>
                <a:spcPts val="0"/>
              </a:spcBef>
              <a:spcAft>
                <a:spcPts val="0"/>
              </a:spcAft>
              <a:buNone/>
            </a:pPr>
            <a:r>
              <a:rPr lang="en"/>
              <a:t>Experiment and compare other models(CNN:VGG16, RNN:LSTM, etc.)</a:t>
            </a:r>
            <a:endParaRPr/>
          </a:p>
          <a:p>
            <a:pPr marL="0" lvl="0" indent="0" algn="l" rtl="0">
              <a:spcBef>
                <a:spcPts val="0"/>
              </a:spcBef>
              <a:spcAft>
                <a:spcPts val="0"/>
              </a:spcAft>
              <a:buNone/>
            </a:pPr>
            <a:r>
              <a:rPr lang="en"/>
              <a:t>Experiment parameters(loss function, activation function, image&amp;text feature size, training epochs, parameters for particular RNN models)</a:t>
            </a:r>
            <a:endParaRPr/>
          </a:p>
          <a:p>
            <a:pPr marL="0" lvl="0" indent="0" algn="l" rtl="0">
              <a:spcBef>
                <a:spcPts val="0"/>
              </a:spcBef>
              <a:spcAft>
                <a:spcPts val="0"/>
              </a:spcAft>
              <a:buNone/>
            </a:pPr>
            <a:r>
              <a:rPr lang="en"/>
              <a:t>Image pre-process(DCT, corp vs padding, resolution)</a:t>
            </a:r>
            <a:endParaRPr/>
          </a:p>
          <a:p>
            <a:pPr marL="0" lvl="0" indent="0" algn="l" rtl="0">
              <a:spcBef>
                <a:spcPts val="0"/>
              </a:spcBef>
              <a:spcAft>
                <a:spcPts val="0"/>
              </a:spcAft>
              <a:buNone/>
            </a:pPr>
            <a:endParaRPr/>
          </a:p>
          <a:p>
            <a:pPr marL="0" lvl="0" indent="0" algn="l" rtl="0">
              <a:spcBef>
                <a:spcPts val="0"/>
              </a:spcBef>
              <a:spcAft>
                <a:spcPts val="0"/>
              </a:spcAft>
              <a:buNone/>
            </a:pPr>
            <a:r>
              <a:rPr lang="en"/>
              <a:t>There are two major problems: </a:t>
            </a:r>
            <a:endParaRPr/>
          </a:p>
          <a:p>
            <a:pPr marL="0" lvl="0" indent="457200" algn="l" rtl="0">
              <a:spcBef>
                <a:spcPts val="0"/>
              </a:spcBef>
              <a:spcAft>
                <a:spcPts val="0"/>
              </a:spcAft>
              <a:buNone/>
            </a:pPr>
            <a:r>
              <a:rPr lang="en"/>
              <a:t>It is okay to describe the principal part part of the image (such as “there is a heart in the X-Ray image”), but tends to fail describing the details. </a:t>
            </a:r>
            <a:endParaRPr/>
          </a:p>
          <a:p>
            <a:pPr marL="0" lvl="0" indent="457200" algn="l" rtl="0">
              <a:spcBef>
                <a:spcPts val="0"/>
              </a:spcBef>
              <a:spcAft>
                <a:spcPts val="0"/>
              </a:spcAft>
              <a:buNone/>
            </a:pPr>
            <a:r>
              <a:rPr lang="en"/>
              <a:t>It takes too much effort to experiment with larger datasets. (downloading and then upload to datahub, retrain the model with larger dataset</a:t>
            </a:r>
            <a:endParaRPr/>
          </a:p>
          <a:p>
            <a:pPr marL="0" lvl="0" indent="45720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881291369e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881291369e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881291369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881291369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a:p>
            <a:pPr marL="0" lvl="0" indent="457200" algn="l" rtl="0">
              <a:lnSpc>
                <a:spcPct val="115000"/>
              </a:lnSpc>
              <a:spcBef>
                <a:spcPts val="0"/>
              </a:spcBef>
              <a:spcAft>
                <a:spcPts val="0"/>
              </a:spcAft>
              <a:buNone/>
            </a:pPr>
            <a:r>
              <a:rPr lang="en"/>
              <a:t>In diagnostic radiology, clinicians often need to identify diseases from radiological images such as CT &amp; chest X-ray, and generate a report for such findings for clinical communication. As computer-aided diagnostics prevails, various research has been done in recent years to automatically generate descriptive texts from radiological images using deep learning models, which can greatly expedite the workflow of radiologists.</a:t>
            </a:r>
            <a:endParaRPr/>
          </a:p>
          <a:p>
            <a:pPr marL="0" lvl="0" indent="457200" algn="l" rtl="0">
              <a:lnSpc>
                <a:spcPct val="115000"/>
              </a:lnSpc>
              <a:spcBef>
                <a:spcPts val="0"/>
              </a:spcBef>
              <a:spcAft>
                <a:spcPts val="0"/>
              </a:spcAft>
              <a:buNone/>
            </a:pPr>
            <a:endParaRPr/>
          </a:p>
          <a:p>
            <a:pPr marL="0" lvl="0" indent="457200" algn="l" rtl="0">
              <a:lnSpc>
                <a:spcPct val="115000"/>
              </a:lnSpc>
              <a:spcBef>
                <a:spcPts val="0"/>
              </a:spcBef>
              <a:spcAft>
                <a:spcPts val="0"/>
              </a:spcAft>
              <a:buNone/>
            </a:pPr>
            <a:r>
              <a:rPr lang="en"/>
              <a:t>During a large-scale pneumonia outbreak such as COVID-19, such automated radiology report generation can become a crucial aid to healthcare workers by accelerating the diagnosis. </a:t>
            </a:r>
            <a:endParaRPr sz="1300" i="1">
              <a:solidFill>
                <a:schemeClr val="dk1"/>
              </a:solidFill>
              <a:latin typeface="Nunito"/>
              <a:ea typeface="Nunito"/>
              <a:cs typeface="Nunito"/>
              <a:sym typeface="Nuni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881291369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88129136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115000"/>
              </a:lnSpc>
              <a:spcBef>
                <a:spcPts val="0"/>
              </a:spcBef>
              <a:spcAft>
                <a:spcPts val="0"/>
              </a:spcAft>
              <a:buNone/>
            </a:pPr>
            <a:r>
              <a:rPr lang="en"/>
              <a:t>Thus, we intend to develop a deep-learning pipeline summarize the preliminary indications in a text report, including findings and impressions based on patients’ imaging results. </a:t>
            </a:r>
            <a:endParaRPr sz="1300">
              <a:solidFill>
                <a:schemeClr val="dk2"/>
              </a:solidFill>
              <a:latin typeface="Nunito"/>
              <a:ea typeface="Nunito"/>
              <a:cs typeface="Nunito"/>
              <a:sym typeface="Nunito"/>
            </a:endParaRPr>
          </a:p>
          <a:p>
            <a:pPr marL="0" lvl="0" indent="0" algn="l" rtl="0">
              <a:spcBef>
                <a:spcPts val="0"/>
              </a:spcBef>
              <a:spcAft>
                <a:spcPts val="0"/>
              </a:spcAft>
              <a:buNone/>
            </a:pPr>
            <a:endParaRPr sz="1800" b="1">
              <a:solidFill>
                <a:schemeClr val="dk2"/>
              </a:solidFill>
              <a:highlight>
                <a:schemeClr val="lt1"/>
              </a:highlight>
              <a:latin typeface="Maven Pro"/>
              <a:ea typeface="Maven Pro"/>
              <a:cs typeface="Maven Pro"/>
              <a:sym typeface="Maven Pro"/>
            </a:endParaRPr>
          </a:p>
          <a:p>
            <a:pPr marL="0" lvl="0" indent="0" algn="l" rtl="0">
              <a:lnSpc>
                <a:spcPct val="115000"/>
              </a:lnSpc>
              <a:spcBef>
                <a:spcPts val="0"/>
              </a:spcBef>
              <a:spcAft>
                <a:spcPts val="800"/>
              </a:spcAft>
              <a:buNone/>
            </a:pPr>
            <a:endParaRPr>
              <a:solidFill>
                <a:schemeClr val="dk1"/>
              </a:solidFill>
              <a:latin typeface="Nunito"/>
              <a:ea typeface="Nunito"/>
              <a:cs typeface="Nunito"/>
              <a:sym typeface="Nuni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881291369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881291369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为什么认为ML能解决这个问题（能生成report）：有很多dataset并且不同的病的x光片有一定规律？所以可以通过ML学习并且生成report</a:t>
            </a:r>
            <a:endParaRPr/>
          </a:p>
          <a:p>
            <a:pPr marL="0" lvl="0" indent="0" algn="l" rtl="0">
              <a:spcBef>
                <a:spcPts val="0"/>
              </a:spcBef>
              <a:spcAft>
                <a:spcPts val="0"/>
              </a:spcAft>
              <a:buNone/>
            </a:pPr>
            <a:endParaRPr/>
          </a:p>
          <a:p>
            <a:pPr marL="0" lvl="0" indent="0" algn="l" rtl="0">
              <a:spcBef>
                <a:spcPts val="0"/>
              </a:spcBef>
              <a:spcAft>
                <a:spcPts val="0"/>
              </a:spcAft>
              <a:buNone/>
            </a:pPr>
            <a:r>
              <a:rPr lang="en"/>
              <a:t>A critical task in radiology practice is the generation of a free-text report, based on a clinical radiograph (e.g., a chest X-ray). </a:t>
            </a:r>
            <a:endParaRPr/>
          </a:p>
          <a:p>
            <a:pPr marL="0" lvl="0" indent="0" algn="l" rtl="0">
              <a:spcBef>
                <a:spcPts val="0"/>
              </a:spcBef>
              <a:spcAft>
                <a:spcPts val="0"/>
              </a:spcAft>
              <a:buNone/>
            </a:pPr>
            <a:endParaRPr/>
          </a:p>
          <a:p>
            <a:pPr marL="0" lvl="0" indent="0" algn="l" rtl="0">
              <a:spcBef>
                <a:spcPts val="0"/>
              </a:spcBef>
              <a:spcAft>
                <a:spcPts val="0"/>
              </a:spcAft>
              <a:buNone/>
            </a:pPr>
            <a:r>
              <a:rPr lang="en"/>
              <a:t>Providing automated support for this task has the potential to ease clinical workflows and improve both the quality and standardization of care. </a:t>
            </a:r>
            <a:endParaRPr/>
          </a:p>
          <a:p>
            <a:pPr marL="0" lvl="0" indent="0" algn="l" rtl="0">
              <a:spcBef>
                <a:spcPts val="0"/>
              </a:spcBef>
              <a:spcAft>
                <a:spcPts val="0"/>
              </a:spcAft>
              <a:buNone/>
            </a:pPr>
            <a:endParaRPr/>
          </a:p>
          <a:p>
            <a:pPr marL="0" lvl="0" indent="0" algn="l" rtl="0">
              <a:spcBef>
                <a:spcPts val="0"/>
              </a:spcBef>
              <a:spcAft>
                <a:spcPts val="0"/>
              </a:spcAft>
              <a:buNone/>
            </a:pPr>
            <a:r>
              <a:rPr lang="en"/>
              <a:t>However, this process poses significant technical challenges. Many traditional image captioning approaches are designed to produce far shorter and less complex pieces of text than radiology reports. </a:t>
            </a:r>
            <a:endParaRPr/>
          </a:p>
          <a:p>
            <a:pPr marL="0" lvl="0" indent="0" algn="l" rtl="0">
              <a:spcBef>
                <a:spcPts val="0"/>
              </a:spcBef>
              <a:spcAft>
                <a:spcPts val="0"/>
              </a:spcAft>
              <a:buNone/>
            </a:pPr>
            <a:endParaRPr/>
          </a:p>
          <a:p>
            <a:pPr marL="0" lvl="0" indent="0" algn="l" rtl="0">
              <a:spcBef>
                <a:spcPts val="0"/>
              </a:spcBef>
              <a:spcAft>
                <a:spcPts val="0"/>
              </a:spcAft>
              <a:buNone/>
            </a:pPr>
            <a:r>
              <a:rPr lang="en"/>
              <a:t>Further, these approaches do not capitalize on the highly templated nature of radiology reports. </a:t>
            </a:r>
            <a:endParaRPr/>
          </a:p>
          <a:p>
            <a:pPr marL="0" lvl="0" indent="0" algn="l" rtl="0">
              <a:spcBef>
                <a:spcPts val="0"/>
              </a:spcBef>
              <a:spcAft>
                <a:spcPts val="0"/>
              </a:spcAft>
              <a:buNone/>
            </a:pPr>
            <a:endParaRPr/>
          </a:p>
          <a:p>
            <a:pPr marL="0" lvl="0" indent="0" algn="l" rtl="0">
              <a:spcBef>
                <a:spcPts val="0"/>
              </a:spcBef>
              <a:spcAft>
                <a:spcPts val="0"/>
              </a:spcAft>
              <a:buNone/>
            </a:pPr>
            <a:r>
              <a:rPr lang="en"/>
              <a:t>Additionally, generic natural language generation (NLG) methods prioritize descriptive accuracy only as a byproduct of readability, whereas providing an accurate clinical description of the radiograph is the first priority of the report.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81291369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81291369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115000"/>
              </a:lnSpc>
              <a:spcBef>
                <a:spcPts val="0"/>
              </a:spcBef>
              <a:spcAft>
                <a:spcPts val="0"/>
              </a:spcAft>
              <a:buClr>
                <a:schemeClr val="dk1"/>
              </a:buClr>
              <a:buSzPts val="1100"/>
              <a:buFont typeface="Arial"/>
              <a:buNone/>
            </a:pPr>
            <a:r>
              <a:rPr lang="en" i="1" u="sng">
                <a:solidFill>
                  <a:srgbClr val="1155CC"/>
                </a:solidFill>
                <a:latin typeface="Nunito"/>
                <a:ea typeface="Nunito"/>
                <a:cs typeface="Nunito"/>
                <a:sym typeface="Nunito"/>
                <a:hlinkClick r:id="rId3"/>
              </a:rPr>
              <a:t>Frequency and Distribution of Chest Radiographic Findings in COVID-19 Positive Patients</a:t>
            </a:r>
            <a:r>
              <a:rPr lang="en">
                <a:solidFill>
                  <a:schemeClr val="dk1"/>
                </a:solidFill>
                <a:latin typeface="Nunito"/>
                <a:ea typeface="Nunito"/>
                <a:cs typeface="Nunito"/>
                <a:sym typeface="Nunito"/>
              </a:rPr>
              <a:t> described radiological findings seen in COVID-19 patients, which is helpful information for related report generation. To summarize, current research on this topic is facing three major challenges: how to localize abnormal regions and produce accurate descriptions, how to generate long texts that contain multiple sentences or even paragraphs, and how to generate multiple heterogeneous forms of information within a unified framework.</a:t>
            </a:r>
            <a:endParaRPr>
              <a:solidFill>
                <a:schemeClr val="dk1"/>
              </a:solidFill>
              <a:latin typeface="Nunito"/>
              <a:ea typeface="Nunito"/>
              <a:cs typeface="Nunito"/>
              <a:sym typeface="Nunito"/>
            </a:endParaRPr>
          </a:p>
          <a:p>
            <a:pPr marL="0" lvl="0" indent="0" algn="l" rtl="0">
              <a:lnSpc>
                <a:spcPct val="115000"/>
              </a:lnSpc>
              <a:spcBef>
                <a:spcPts val="800"/>
              </a:spcBef>
              <a:spcAft>
                <a:spcPts val="0"/>
              </a:spcAft>
              <a:buClr>
                <a:schemeClr val="dk1"/>
              </a:buClr>
              <a:buSzPts val="1100"/>
              <a:buFont typeface="Arial"/>
              <a:buNone/>
            </a:pPr>
            <a:r>
              <a:rPr lang="en">
                <a:solidFill>
                  <a:schemeClr val="dk1"/>
                </a:solidFill>
                <a:latin typeface="Nunito"/>
                <a:ea typeface="Nunito"/>
                <a:cs typeface="Nunito"/>
                <a:sym typeface="Nunito"/>
              </a:rPr>
              <a:t>	</a:t>
            </a:r>
            <a:endParaRPr>
              <a:solidFill>
                <a:schemeClr val="dk1"/>
              </a:solidFill>
              <a:latin typeface="Nunito"/>
              <a:ea typeface="Nunito"/>
              <a:cs typeface="Nunito"/>
              <a:sym typeface="Nunito"/>
            </a:endParaRPr>
          </a:p>
          <a:p>
            <a:pPr marL="0" lvl="0" indent="457200" algn="l" rtl="0">
              <a:lnSpc>
                <a:spcPct val="115000"/>
              </a:lnSpc>
              <a:spcBef>
                <a:spcPts val="800"/>
              </a:spcBef>
              <a:spcAft>
                <a:spcPts val="0"/>
              </a:spcAft>
              <a:buClr>
                <a:schemeClr val="dk1"/>
              </a:buClr>
              <a:buSzPts val="1100"/>
              <a:buFont typeface="Arial"/>
              <a:buNone/>
            </a:pPr>
            <a:r>
              <a:rPr lang="en" sz="1300">
                <a:solidFill>
                  <a:schemeClr val="dk1"/>
                </a:solidFill>
                <a:latin typeface="Nunito"/>
                <a:ea typeface="Nunito"/>
                <a:cs typeface="Nunito"/>
                <a:sym typeface="Nunito"/>
              </a:rPr>
              <a:t>We studied related works that explored extractive and abstractive techniques,</a:t>
            </a:r>
            <a:endParaRPr sz="1300">
              <a:solidFill>
                <a:schemeClr val="dk1"/>
              </a:solidFill>
              <a:latin typeface="Nunito"/>
              <a:ea typeface="Nunito"/>
              <a:cs typeface="Nunito"/>
              <a:sym typeface="Nunito"/>
            </a:endParaRPr>
          </a:p>
          <a:p>
            <a:pPr marL="0" lvl="0" indent="457200" algn="l" rtl="0">
              <a:lnSpc>
                <a:spcPct val="115000"/>
              </a:lnSpc>
              <a:spcBef>
                <a:spcPts val="800"/>
              </a:spcBef>
              <a:spcAft>
                <a:spcPts val="0"/>
              </a:spcAft>
              <a:buClr>
                <a:schemeClr val="dk1"/>
              </a:buClr>
              <a:buSzPts val="1100"/>
              <a:buFont typeface="Arial"/>
              <a:buNone/>
            </a:pPr>
            <a:r>
              <a:rPr lang="en" sz="1300">
                <a:solidFill>
                  <a:schemeClr val="dk1"/>
                </a:solidFill>
                <a:latin typeface="Nunito"/>
                <a:ea typeface="Nunito"/>
                <a:cs typeface="Nunito"/>
                <a:sym typeface="Nunito"/>
              </a:rPr>
              <a:t>Training weak supervision Recurrent-GAN with limited data</a:t>
            </a:r>
            <a:endParaRPr sz="1300">
              <a:solidFill>
                <a:schemeClr val="dk1"/>
              </a:solidFill>
              <a:latin typeface="Nunito"/>
              <a:ea typeface="Nunito"/>
              <a:cs typeface="Nunito"/>
              <a:sym typeface="Nunito"/>
            </a:endParaRPr>
          </a:p>
          <a:p>
            <a:pPr marL="457200" lvl="0" indent="0" algn="l" rtl="0">
              <a:lnSpc>
                <a:spcPct val="115000"/>
              </a:lnSpc>
              <a:spcBef>
                <a:spcPts val="800"/>
              </a:spcBef>
              <a:spcAft>
                <a:spcPts val="0"/>
              </a:spcAft>
              <a:buClr>
                <a:schemeClr val="dk1"/>
              </a:buClr>
              <a:buSzPts val="1100"/>
              <a:buFont typeface="Arial"/>
              <a:buNone/>
            </a:pPr>
            <a:r>
              <a:rPr lang="en" sz="1300">
                <a:solidFill>
                  <a:schemeClr val="dk1"/>
                </a:solidFill>
                <a:latin typeface="Nunito"/>
                <a:ea typeface="Nunito"/>
                <a:cs typeface="Nunito"/>
                <a:sym typeface="Nunito"/>
              </a:rPr>
              <a:t>generateing template-generated descriptive texts with RNN</a:t>
            </a:r>
            <a:endParaRPr sz="1300">
              <a:solidFill>
                <a:schemeClr val="dk1"/>
              </a:solidFill>
              <a:latin typeface="Nunito"/>
              <a:ea typeface="Nunito"/>
              <a:cs typeface="Nunito"/>
              <a:sym typeface="Nunito"/>
            </a:endParaRPr>
          </a:p>
          <a:p>
            <a:pPr marL="0" lvl="0" indent="0" algn="l" rtl="0">
              <a:lnSpc>
                <a:spcPct val="115000"/>
              </a:lnSpc>
              <a:spcBef>
                <a:spcPts val="800"/>
              </a:spcBef>
              <a:spcAft>
                <a:spcPts val="0"/>
              </a:spcAft>
              <a:buClr>
                <a:schemeClr val="dk1"/>
              </a:buClr>
              <a:buSzPts val="1100"/>
              <a:buFont typeface="Arial"/>
              <a:buNone/>
            </a:pPr>
            <a:r>
              <a:rPr lang="en" sz="1300">
                <a:solidFill>
                  <a:schemeClr val="dk1"/>
                </a:solidFill>
                <a:latin typeface="Nunito"/>
                <a:ea typeface="Nunito"/>
                <a:cs typeface="Nunito"/>
                <a:sym typeface="Nunito"/>
              </a:rPr>
              <a:t>	generateing descriptive texts using CNN-RNN model with attention </a:t>
            </a:r>
            <a:endParaRPr sz="1300">
              <a:solidFill>
                <a:schemeClr val="dk1"/>
              </a:solidFill>
              <a:latin typeface="Nunito"/>
              <a:ea typeface="Nunito"/>
              <a:cs typeface="Nunito"/>
              <a:sym typeface="Nunito"/>
            </a:endParaRPr>
          </a:p>
          <a:p>
            <a:pPr marL="0" lvl="0" indent="0" algn="l" rtl="0">
              <a:lnSpc>
                <a:spcPct val="115000"/>
              </a:lnSpc>
              <a:spcBef>
                <a:spcPts val="800"/>
              </a:spcBef>
              <a:spcAft>
                <a:spcPts val="0"/>
              </a:spcAft>
              <a:buClr>
                <a:schemeClr val="dk1"/>
              </a:buClr>
              <a:buSzPts val="1100"/>
              <a:buFont typeface="Arial"/>
              <a:buNone/>
            </a:pPr>
            <a:r>
              <a:rPr lang="en" sz="1300">
                <a:solidFill>
                  <a:schemeClr val="dk1"/>
                </a:solidFill>
                <a:latin typeface="Nunito"/>
                <a:ea typeface="Nunito"/>
                <a:cs typeface="Nunito"/>
                <a:sym typeface="Nunito"/>
              </a:rPr>
              <a:t>	And generateing X-ray reports with reinforcement learning</a:t>
            </a:r>
            <a:endParaRPr sz="1300">
              <a:solidFill>
                <a:schemeClr val="dk1"/>
              </a:solidFill>
              <a:latin typeface="Nunito"/>
              <a:ea typeface="Nunito"/>
              <a:cs typeface="Nunito"/>
              <a:sym typeface="Nunito"/>
            </a:endParaRPr>
          </a:p>
          <a:p>
            <a:pPr marL="0" lvl="0" indent="0" algn="l" rtl="0">
              <a:lnSpc>
                <a:spcPct val="115000"/>
              </a:lnSpc>
              <a:spcBef>
                <a:spcPts val="800"/>
              </a:spcBef>
              <a:spcAft>
                <a:spcPts val="0"/>
              </a:spcAft>
              <a:buClr>
                <a:schemeClr val="dk1"/>
              </a:buClr>
              <a:buSzPts val="1100"/>
              <a:buFont typeface="Arial"/>
              <a:buNone/>
            </a:pPr>
            <a:r>
              <a:rPr lang="en" sz="1300">
                <a:solidFill>
                  <a:schemeClr val="dk1"/>
                </a:solidFill>
                <a:latin typeface="Nunito"/>
                <a:ea typeface="Nunito"/>
                <a:cs typeface="Nunito"/>
                <a:sym typeface="Nunito"/>
              </a:rPr>
              <a:t>	</a:t>
            </a:r>
            <a:endParaRPr sz="1300">
              <a:solidFill>
                <a:schemeClr val="dk1"/>
              </a:solidFill>
              <a:latin typeface="Nunito"/>
              <a:ea typeface="Nunito"/>
              <a:cs typeface="Nunito"/>
              <a:sym typeface="Nunito"/>
            </a:endParaRPr>
          </a:p>
          <a:p>
            <a:pPr marL="0" lvl="0" indent="0" algn="l" rtl="0">
              <a:lnSpc>
                <a:spcPct val="115000"/>
              </a:lnSpc>
              <a:spcBef>
                <a:spcPts val="800"/>
              </a:spcBef>
              <a:spcAft>
                <a:spcPts val="800"/>
              </a:spcAft>
              <a:buClr>
                <a:schemeClr val="dk1"/>
              </a:buClr>
              <a:buSzPts val="1100"/>
              <a:buFont typeface="Arial"/>
              <a:buNone/>
            </a:pPr>
            <a:r>
              <a:rPr lang="en" sz="1300">
                <a:solidFill>
                  <a:schemeClr val="dk1"/>
                </a:solidFill>
                <a:latin typeface="Nunito"/>
                <a:ea typeface="Nunito"/>
                <a:cs typeface="Nunito"/>
                <a:sym typeface="Nunito"/>
              </a:rPr>
              <a:t>	</a:t>
            </a:r>
            <a:endParaRPr sz="1300">
              <a:solidFill>
                <a:schemeClr val="dk1"/>
              </a:solidFill>
              <a:latin typeface="Nunito"/>
              <a:ea typeface="Nunito"/>
              <a:cs typeface="Nunito"/>
              <a:sym typeface="Nuni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81291369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881291369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115000"/>
              </a:lnSpc>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There is already plenty of research focused on this problem. The basic idea is to implement advanced technology from image feature extraction and natural language generation to produce understandable reports.</a:t>
            </a:r>
            <a:endParaRPr>
              <a:solidFill>
                <a:schemeClr val="dk1"/>
              </a:solidFill>
              <a:latin typeface="Nunito"/>
              <a:ea typeface="Nunito"/>
              <a:cs typeface="Nunito"/>
              <a:sym typeface="Nunito"/>
            </a:endParaRPr>
          </a:p>
          <a:p>
            <a:pPr marL="0" lvl="0" indent="457200" algn="l" rtl="0">
              <a:lnSpc>
                <a:spcPct val="115000"/>
              </a:lnSpc>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Our main reference, </a:t>
            </a:r>
            <a:r>
              <a:rPr lang="en" i="1" u="sng">
                <a:solidFill>
                  <a:srgbClr val="1155CC"/>
                </a:solidFill>
                <a:latin typeface="Nunito"/>
                <a:ea typeface="Nunito"/>
                <a:cs typeface="Nunito"/>
                <a:sym typeface="Nunito"/>
                <a:hlinkClick r:id="rId3"/>
              </a:rPr>
              <a:t>Clinically Accurate Chest X-Ray Report Generation</a:t>
            </a:r>
            <a:r>
              <a:rPr lang="en" i="1">
                <a:solidFill>
                  <a:schemeClr val="dk1"/>
                </a:solidFill>
                <a:latin typeface="Nunito"/>
                <a:ea typeface="Nunito"/>
                <a:cs typeface="Nunito"/>
                <a:sym typeface="Nunito"/>
              </a:rPr>
              <a:t>,</a:t>
            </a:r>
            <a:r>
              <a:rPr lang="en">
                <a:solidFill>
                  <a:schemeClr val="dk1"/>
                </a:solidFill>
                <a:latin typeface="Nunito"/>
                <a:ea typeface="Nunito"/>
                <a:cs typeface="Nunito"/>
                <a:sym typeface="Nunito"/>
              </a:rPr>
              <a:t> focuses on improving the importance of clinical accuracy in the resulting generated reports. The pipeline adopts the following architecture: a CNN image encoder, a sentence decoder RNN and a word decoder RNN. It first predicts what topics will be discussed in the report, then conditionally generates sentences corresponding to these topics.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86537b823f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86537b823f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chemeClr val="dk1"/>
              </a:buClr>
              <a:buSzPts val="1300"/>
              <a:buFont typeface="Nunito"/>
              <a:buChar char="●"/>
            </a:pPr>
            <a:r>
              <a:rPr lang="en" sz="1300">
                <a:solidFill>
                  <a:schemeClr val="dk1"/>
                </a:solidFill>
                <a:latin typeface="Nunito"/>
                <a:ea typeface="Nunito"/>
                <a:cs typeface="Nunito"/>
                <a:sym typeface="Nunito"/>
              </a:rPr>
              <a:t>We re-sized the images to 256*256 for memory efficiency</a:t>
            </a:r>
            <a:endParaRPr sz="1300">
              <a:solidFill>
                <a:schemeClr val="dk1"/>
              </a:solidFill>
              <a:latin typeface="Nunito"/>
              <a:ea typeface="Nunito"/>
              <a:cs typeface="Nunito"/>
              <a:sym typeface="Nunito"/>
            </a:endParaRPr>
          </a:p>
          <a:p>
            <a:pPr marL="0" lvl="0" indent="0" algn="l" rtl="0">
              <a:lnSpc>
                <a:spcPct val="115000"/>
              </a:lnSpc>
              <a:spcBef>
                <a:spcPts val="1600"/>
              </a:spcBef>
              <a:spcAft>
                <a:spcPts val="1600"/>
              </a:spcAft>
              <a:buNone/>
            </a:pPr>
            <a:r>
              <a:rPr lang="en" sz="1300">
                <a:solidFill>
                  <a:schemeClr val="dk1"/>
                </a:solidFill>
                <a:latin typeface="Nunito"/>
                <a:ea typeface="Nunito"/>
                <a:cs typeface="Nunito"/>
                <a:sym typeface="Nunito"/>
              </a:rPr>
              <a:t>We are using the </a:t>
            </a:r>
            <a:endParaRPr sz="1300">
              <a:solidFill>
                <a:schemeClr val="dk1"/>
              </a:solidFill>
              <a:latin typeface="Nunito"/>
              <a:ea typeface="Nunito"/>
              <a:cs typeface="Nunito"/>
              <a:sym typeface="Nuni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881291369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881291369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Nunito"/>
                <a:ea typeface="Nunito"/>
                <a:cs typeface="Nunito"/>
                <a:sym typeface="Nunito"/>
              </a:rPr>
              <a:t>Overview: how does this model works</a:t>
            </a:r>
            <a:endParaRPr>
              <a:solidFill>
                <a:schemeClr val="dk1"/>
              </a:solidFill>
              <a:latin typeface="Nunito"/>
              <a:ea typeface="Nunito"/>
              <a:cs typeface="Nunito"/>
              <a:sym typeface="Nunito"/>
            </a:endParaRPr>
          </a:p>
          <a:p>
            <a:pPr marL="0" lvl="0" indent="0" algn="l" rtl="0">
              <a:lnSpc>
                <a:spcPct val="115000"/>
              </a:lnSpc>
              <a:spcBef>
                <a:spcPts val="0"/>
              </a:spcBef>
              <a:spcAft>
                <a:spcPts val="0"/>
              </a:spcAft>
              <a:buNone/>
            </a:pPr>
            <a:r>
              <a:rPr lang="en">
                <a:solidFill>
                  <a:schemeClr val="dk1"/>
                </a:solidFill>
                <a:latin typeface="Nunito"/>
                <a:ea typeface="Nunito"/>
                <a:cs typeface="Nunito"/>
                <a:sym typeface="Nunito"/>
              </a:rPr>
              <a:t>Architecture:</a:t>
            </a:r>
            <a:endParaRPr>
              <a:solidFill>
                <a:schemeClr val="dk1"/>
              </a:solidFill>
              <a:latin typeface="Nunito"/>
              <a:ea typeface="Nunito"/>
              <a:cs typeface="Nunito"/>
              <a:sym typeface="Nunito"/>
            </a:endParaRPr>
          </a:p>
          <a:p>
            <a:pPr marL="457200" lvl="0" indent="-298450" algn="l" rtl="0">
              <a:lnSpc>
                <a:spcPct val="115000"/>
              </a:lnSpc>
              <a:spcBef>
                <a:spcPts val="0"/>
              </a:spcBef>
              <a:spcAft>
                <a:spcPts val="0"/>
              </a:spcAft>
              <a:buClr>
                <a:schemeClr val="dk1"/>
              </a:buClr>
              <a:buSzPts val="1100"/>
              <a:buFont typeface="Nunito"/>
              <a:buAutoNum type="arabicPeriod"/>
            </a:pPr>
            <a:r>
              <a:rPr lang="en">
                <a:solidFill>
                  <a:schemeClr val="dk1"/>
                </a:solidFill>
                <a:latin typeface="Nunito"/>
                <a:ea typeface="Nunito"/>
                <a:cs typeface="Nunito"/>
                <a:sym typeface="Nunito"/>
              </a:rPr>
              <a:t>Encoder: feedforward CNN, chest-xray image matrix as input, latent representation as output</a:t>
            </a:r>
            <a:endParaRPr>
              <a:solidFill>
                <a:schemeClr val="dk1"/>
              </a:solidFill>
              <a:latin typeface="Nunito"/>
              <a:ea typeface="Nunito"/>
              <a:cs typeface="Nunito"/>
              <a:sym typeface="Nunito"/>
            </a:endParaRPr>
          </a:p>
          <a:p>
            <a:pPr marL="914400" lvl="1" indent="-298450" algn="l" rtl="0">
              <a:lnSpc>
                <a:spcPct val="115000"/>
              </a:lnSpc>
              <a:spcBef>
                <a:spcPts val="0"/>
              </a:spcBef>
              <a:spcAft>
                <a:spcPts val="0"/>
              </a:spcAft>
              <a:buClr>
                <a:schemeClr val="dk1"/>
              </a:buClr>
              <a:buSzPts val="1100"/>
              <a:buFont typeface="Nunito"/>
              <a:buAutoNum type="alphaLcPeriod"/>
            </a:pPr>
            <a:r>
              <a:rPr lang="en">
                <a:solidFill>
                  <a:schemeClr val="dk1"/>
                </a:solidFill>
                <a:latin typeface="Nunito"/>
                <a:ea typeface="Nunito"/>
                <a:cs typeface="Nunito"/>
                <a:sym typeface="Nunito"/>
              </a:rPr>
              <a:t>Pretrained densenet121</a:t>
            </a:r>
            <a:endParaRPr>
              <a:solidFill>
                <a:schemeClr val="dk1"/>
              </a:solidFill>
              <a:latin typeface="Nunito"/>
              <a:ea typeface="Nunito"/>
              <a:cs typeface="Nunito"/>
              <a:sym typeface="Nunito"/>
            </a:endParaRPr>
          </a:p>
          <a:p>
            <a:pPr marL="914400" lvl="1" indent="-298450" algn="l" rtl="0">
              <a:lnSpc>
                <a:spcPct val="115000"/>
              </a:lnSpc>
              <a:spcBef>
                <a:spcPts val="0"/>
              </a:spcBef>
              <a:spcAft>
                <a:spcPts val="0"/>
              </a:spcAft>
              <a:buClr>
                <a:schemeClr val="dk1"/>
              </a:buClr>
              <a:buSzPts val="1100"/>
              <a:buFont typeface="Nunito"/>
              <a:buAutoNum type="alphaLcPeriod"/>
            </a:pPr>
            <a:r>
              <a:rPr lang="en">
                <a:solidFill>
                  <a:schemeClr val="dk1"/>
                </a:solidFill>
                <a:latin typeface="Nunito"/>
                <a:ea typeface="Nunito"/>
                <a:cs typeface="Nunito"/>
                <a:sym typeface="Nunito"/>
              </a:rPr>
              <a:t>Customized last couple layers</a:t>
            </a:r>
            <a:endParaRPr>
              <a:solidFill>
                <a:schemeClr val="dk1"/>
              </a:solidFill>
              <a:latin typeface="Nunito"/>
              <a:ea typeface="Nunito"/>
              <a:cs typeface="Nunito"/>
              <a:sym typeface="Nunito"/>
            </a:endParaRPr>
          </a:p>
          <a:p>
            <a:pPr marL="1371600" lvl="2" indent="-298450" algn="l" rtl="0">
              <a:lnSpc>
                <a:spcPct val="115000"/>
              </a:lnSpc>
              <a:spcBef>
                <a:spcPts val="0"/>
              </a:spcBef>
              <a:spcAft>
                <a:spcPts val="0"/>
              </a:spcAft>
              <a:buClr>
                <a:schemeClr val="dk1"/>
              </a:buClr>
              <a:buSzPts val="1100"/>
              <a:buFont typeface="Nunito"/>
              <a:buAutoNum type="romanLcPeriod"/>
            </a:pPr>
            <a:r>
              <a:rPr lang="en">
                <a:solidFill>
                  <a:schemeClr val="dk1"/>
                </a:solidFill>
                <a:latin typeface="Nunito"/>
                <a:ea typeface="Nunito"/>
                <a:cs typeface="Nunito"/>
                <a:sym typeface="Nunito"/>
              </a:rPr>
              <a:t>Dropout</a:t>
            </a:r>
            <a:endParaRPr>
              <a:solidFill>
                <a:schemeClr val="dk1"/>
              </a:solidFill>
              <a:latin typeface="Nunito"/>
              <a:ea typeface="Nunito"/>
              <a:cs typeface="Nunito"/>
              <a:sym typeface="Nunito"/>
            </a:endParaRPr>
          </a:p>
          <a:p>
            <a:pPr marL="1371600" lvl="2" indent="-298450" algn="l" rtl="0">
              <a:lnSpc>
                <a:spcPct val="115000"/>
              </a:lnSpc>
              <a:spcBef>
                <a:spcPts val="0"/>
              </a:spcBef>
              <a:spcAft>
                <a:spcPts val="0"/>
              </a:spcAft>
              <a:buClr>
                <a:schemeClr val="dk1"/>
              </a:buClr>
              <a:buSzPts val="1100"/>
              <a:buFont typeface="Nunito"/>
              <a:buAutoNum type="romanLcPeriod"/>
            </a:pPr>
            <a:r>
              <a:rPr lang="en">
                <a:solidFill>
                  <a:schemeClr val="dk1"/>
                </a:solidFill>
                <a:latin typeface="Nunito"/>
                <a:ea typeface="Nunito"/>
                <a:cs typeface="Nunito"/>
                <a:sym typeface="Nunito"/>
              </a:rPr>
              <a:t>Flatten</a:t>
            </a:r>
            <a:endParaRPr>
              <a:solidFill>
                <a:schemeClr val="dk1"/>
              </a:solidFill>
              <a:latin typeface="Nunito"/>
              <a:ea typeface="Nunito"/>
              <a:cs typeface="Nunito"/>
              <a:sym typeface="Nunito"/>
            </a:endParaRPr>
          </a:p>
          <a:p>
            <a:pPr marL="1371600" lvl="2" indent="-298450" algn="l" rtl="0">
              <a:lnSpc>
                <a:spcPct val="115000"/>
              </a:lnSpc>
              <a:spcBef>
                <a:spcPts val="0"/>
              </a:spcBef>
              <a:spcAft>
                <a:spcPts val="0"/>
              </a:spcAft>
              <a:buClr>
                <a:schemeClr val="dk1"/>
              </a:buClr>
              <a:buSzPts val="1100"/>
              <a:buFont typeface="Nunito"/>
              <a:buAutoNum type="romanLcPeriod"/>
            </a:pPr>
            <a:r>
              <a:rPr lang="en">
                <a:solidFill>
                  <a:schemeClr val="dk1"/>
                </a:solidFill>
                <a:latin typeface="Nunito"/>
                <a:ea typeface="Nunito"/>
                <a:cs typeface="Nunito"/>
                <a:sym typeface="Nunito"/>
              </a:rPr>
              <a:t>Densemap - initial state</a:t>
            </a:r>
            <a:endParaRPr>
              <a:solidFill>
                <a:schemeClr val="dk1"/>
              </a:solidFill>
              <a:latin typeface="Nunito"/>
              <a:ea typeface="Nunito"/>
              <a:cs typeface="Nunito"/>
              <a:sym typeface="Nunito"/>
            </a:endParaRPr>
          </a:p>
          <a:p>
            <a:pPr marL="457200" lvl="0" indent="-298450" algn="l" rtl="0">
              <a:lnSpc>
                <a:spcPct val="115000"/>
              </a:lnSpc>
              <a:spcBef>
                <a:spcPts val="0"/>
              </a:spcBef>
              <a:spcAft>
                <a:spcPts val="0"/>
              </a:spcAft>
              <a:buClr>
                <a:schemeClr val="dk1"/>
              </a:buClr>
              <a:buSzPts val="1100"/>
              <a:buFont typeface="Nunito"/>
              <a:buAutoNum type="arabicPeriod"/>
            </a:pPr>
            <a:r>
              <a:rPr lang="en">
                <a:solidFill>
                  <a:schemeClr val="dk1"/>
                </a:solidFill>
                <a:latin typeface="Nunito"/>
                <a:ea typeface="Nunito"/>
                <a:cs typeface="Nunito"/>
                <a:sym typeface="Nunito"/>
              </a:rPr>
              <a:t>Decoder RNN</a:t>
            </a:r>
            <a:endParaRPr>
              <a:solidFill>
                <a:schemeClr val="dk1"/>
              </a:solidFill>
              <a:latin typeface="Nunito"/>
              <a:ea typeface="Nunito"/>
              <a:cs typeface="Nunito"/>
              <a:sym typeface="Nunito"/>
            </a:endParaRPr>
          </a:p>
          <a:p>
            <a:pPr marL="914400" lvl="1" indent="-298450" algn="l" rtl="0">
              <a:lnSpc>
                <a:spcPct val="115000"/>
              </a:lnSpc>
              <a:spcBef>
                <a:spcPts val="0"/>
              </a:spcBef>
              <a:spcAft>
                <a:spcPts val="0"/>
              </a:spcAft>
              <a:buClr>
                <a:schemeClr val="dk1"/>
              </a:buClr>
              <a:buSzPts val="1100"/>
              <a:buFont typeface="Nunito"/>
              <a:buAutoNum type="alphaLcPeriod"/>
            </a:pPr>
            <a:r>
              <a:rPr lang="en">
                <a:solidFill>
                  <a:schemeClr val="dk1"/>
                </a:solidFill>
                <a:latin typeface="Nunito"/>
                <a:ea typeface="Nunito"/>
                <a:cs typeface="Nunito"/>
                <a:sym typeface="Nunito"/>
              </a:rPr>
              <a:t>Inputs</a:t>
            </a:r>
            <a:endParaRPr>
              <a:solidFill>
                <a:schemeClr val="dk1"/>
              </a:solidFill>
              <a:latin typeface="Nunito"/>
              <a:ea typeface="Nunito"/>
              <a:cs typeface="Nunito"/>
              <a:sym typeface="Nunito"/>
            </a:endParaRPr>
          </a:p>
          <a:p>
            <a:pPr marL="1371600" lvl="2" indent="-298450" algn="l" rtl="0">
              <a:lnSpc>
                <a:spcPct val="115000"/>
              </a:lnSpc>
              <a:spcBef>
                <a:spcPts val="0"/>
              </a:spcBef>
              <a:spcAft>
                <a:spcPts val="0"/>
              </a:spcAft>
              <a:buClr>
                <a:schemeClr val="dk1"/>
              </a:buClr>
              <a:buSzPts val="1100"/>
              <a:buFont typeface="Nunito"/>
              <a:buAutoNum type="romanLcPeriod"/>
            </a:pPr>
            <a:r>
              <a:rPr lang="en">
                <a:solidFill>
                  <a:schemeClr val="dk1"/>
                </a:solidFill>
                <a:latin typeface="Nunito"/>
                <a:ea typeface="Nunito"/>
                <a:cs typeface="Nunito"/>
                <a:sym typeface="Nunito"/>
              </a:rPr>
              <a:t>Initial state: image embeddings</a:t>
            </a:r>
            <a:endParaRPr>
              <a:solidFill>
                <a:schemeClr val="dk1"/>
              </a:solidFill>
              <a:latin typeface="Nunito"/>
              <a:ea typeface="Nunito"/>
              <a:cs typeface="Nunito"/>
              <a:sym typeface="Nunito"/>
            </a:endParaRPr>
          </a:p>
          <a:p>
            <a:pPr marL="1371600" lvl="2" indent="-298450" algn="l" rtl="0">
              <a:lnSpc>
                <a:spcPct val="115000"/>
              </a:lnSpc>
              <a:spcBef>
                <a:spcPts val="0"/>
              </a:spcBef>
              <a:spcAft>
                <a:spcPts val="0"/>
              </a:spcAft>
              <a:buClr>
                <a:schemeClr val="dk1"/>
              </a:buClr>
              <a:buSzPts val="1100"/>
              <a:buFont typeface="Nunito"/>
              <a:buAutoNum type="romanLcPeriod"/>
            </a:pPr>
            <a:r>
              <a:rPr lang="en">
                <a:solidFill>
                  <a:schemeClr val="dk1"/>
                </a:solidFill>
                <a:latin typeface="Nunito"/>
                <a:ea typeface="Nunito"/>
                <a:cs typeface="Nunito"/>
                <a:sym typeface="Nunito"/>
              </a:rPr>
              <a:t>Word embeddings as a sequence</a:t>
            </a:r>
            <a:endParaRPr>
              <a:solidFill>
                <a:schemeClr val="dk1"/>
              </a:solidFill>
              <a:latin typeface="Nunito"/>
              <a:ea typeface="Nunito"/>
              <a:cs typeface="Nunito"/>
              <a:sym typeface="Nunito"/>
            </a:endParaRPr>
          </a:p>
          <a:p>
            <a:pPr marL="914400" lvl="1" indent="-298450" algn="l" rtl="0">
              <a:lnSpc>
                <a:spcPct val="115000"/>
              </a:lnSpc>
              <a:spcBef>
                <a:spcPts val="0"/>
              </a:spcBef>
              <a:spcAft>
                <a:spcPts val="0"/>
              </a:spcAft>
              <a:buClr>
                <a:schemeClr val="dk1"/>
              </a:buClr>
              <a:buSzPts val="1100"/>
              <a:buFont typeface="Nunito"/>
              <a:buAutoNum type="alphaLcPeriod"/>
            </a:pPr>
            <a:r>
              <a:rPr lang="en">
                <a:solidFill>
                  <a:schemeClr val="dk1"/>
                </a:solidFill>
                <a:latin typeface="Nunito"/>
                <a:ea typeface="Nunito"/>
                <a:cs typeface="Nunito"/>
                <a:sym typeface="Nunito"/>
              </a:rPr>
              <a:t>Outputs: one by one words until hitting max token length</a:t>
            </a:r>
            <a:endParaRPr>
              <a:solidFill>
                <a:schemeClr val="dk1"/>
              </a:solidFill>
              <a:latin typeface="Nunito"/>
              <a:ea typeface="Nunito"/>
              <a:cs typeface="Nunito"/>
              <a:sym typeface="Nunito"/>
            </a:endParaRPr>
          </a:p>
          <a:p>
            <a:pPr marL="457200" lvl="0" indent="-298450" algn="l" rtl="0">
              <a:lnSpc>
                <a:spcPct val="115000"/>
              </a:lnSpc>
              <a:spcBef>
                <a:spcPts val="0"/>
              </a:spcBef>
              <a:spcAft>
                <a:spcPts val="0"/>
              </a:spcAft>
              <a:buClr>
                <a:schemeClr val="dk1"/>
              </a:buClr>
              <a:buSzPts val="1100"/>
              <a:buFont typeface="Nunito"/>
              <a:buAutoNum type="arabicPeriod"/>
            </a:pPr>
            <a:r>
              <a:rPr lang="en">
                <a:solidFill>
                  <a:schemeClr val="dk1"/>
                </a:solidFill>
                <a:latin typeface="Nunito"/>
                <a:ea typeface="Nunito"/>
                <a:cs typeface="Nunito"/>
                <a:sym typeface="Nunito"/>
              </a:rPr>
              <a:t>The vertical arrows in the schematic shows that the decoder RNN takes a word embedding and learns to predict the following word in the given sequence to the most likely one, among a dictionary of words. The horizontal arrows shows that the GRUs take the image latent representation as the initial state, then generate a new state to feed into the following GRU. </a:t>
            </a:r>
            <a:endParaRPr>
              <a:solidFill>
                <a:schemeClr val="dk1"/>
              </a:solidFill>
              <a:latin typeface="Nunito"/>
              <a:ea typeface="Nunito"/>
              <a:cs typeface="Nunito"/>
              <a:sym typeface="Nunito"/>
            </a:endParaRPr>
          </a:p>
          <a:p>
            <a:pPr marL="457200" lvl="0" indent="-298450" algn="l" rtl="0">
              <a:lnSpc>
                <a:spcPct val="115000"/>
              </a:lnSpc>
              <a:spcBef>
                <a:spcPts val="0"/>
              </a:spcBef>
              <a:spcAft>
                <a:spcPts val="0"/>
              </a:spcAft>
              <a:buClr>
                <a:schemeClr val="dk1"/>
              </a:buClr>
              <a:buSzPts val="1100"/>
              <a:buFont typeface="Nunito"/>
              <a:buAutoNum type="arabicPeriod"/>
            </a:pPr>
            <a:r>
              <a:rPr lang="en">
                <a:solidFill>
                  <a:schemeClr val="dk1"/>
                </a:solidFill>
                <a:latin typeface="Nunito"/>
                <a:ea typeface="Nunito"/>
                <a:cs typeface="Nunito"/>
                <a:sym typeface="Nunito"/>
              </a:rPr>
              <a:t>In the inference mode, only the image latent representations are available to the decoder. It predicts one word at a time until it hits the end marker.</a:t>
            </a:r>
            <a:endParaRPr>
              <a:solidFill>
                <a:schemeClr val="dk1"/>
              </a:solidFill>
              <a:latin typeface="Nunito"/>
              <a:ea typeface="Nunito"/>
              <a:cs typeface="Nunito"/>
              <a:sym typeface="Nuni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81291369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81291369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Densenet</a:t>
            </a:r>
            <a:endParaRPr sz="1200"/>
          </a:p>
          <a:p>
            <a:pPr marL="914400" lvl="1" indent="-304800" algn="l" rtl="0">
              <a:spcBef>
                <a:spcPts val="0"/>
              </a:spcBef>
              <a:spcAft>
                <a:spcPts val="0"/>
              </a:spcAft>
              <a:buSzPts val="1200"/>
              <a:buAutoNum type="alphaLcPeriod"/>
            </a:pPr>
            <a:r>
              <a:rPr lang="en" sz="1200">
                <a:highlight>
                  <a:srgbClr val="FFFFFF"/>
                </a:highlight>
                <a:latin typeface="Georgia"/>
                <a:ea typeface="Georgia"/>
                <a:cs typeface="Georgia"/>
                <a:sym typeface="Georgia"/>
              </a:rPr>
              <a:t>Another problem with very deep networks was the problems to train, because of the mentioned flow of information and gradients. DenseNets solve this issue since </a:t>
            </a:r>
            <a:r>
              <a:rPr lang="en" sz="1200" b="1" i="1">
                <a:highlight>
                  <a:srgbClr val="FFFFFF"/>
                </a:highlight>
                <a:latin typeface="Georgia"/>
                <a:ea typeface="Georgia"/>
                <a:cs typeface="Georgia"/>
                <a:sym typeface="Georgia"/>
              </a:rPr>
              <a:t>each layer has direct access to the gradients from the loss function</a:t>
            </a:r>
            <a:r>
              <a:rPr lang="en" sz="1200">
                <a:highlight>
                  <a:srgbClr val="FFFFFF"/>
                </a:highlight>
                <a:latin typeface="Georgia"/>
                <a:ea typeface="Georgia"/>
                <a:cs typeface="Georgia"/>
                <a:sym typeface="Georgia"/>
              </a:rPr>
              <a:t> and the original input image. </a:t>
            </a:r>
            <a:endParaRPr sz="1200">
              <a:highlight>
                <a:srgbClr val="FFFFFF"/>
              </a:highlight>
              <a:latin typeface="Georgia"/>
              <a:ea typeface="Georgia"/>
              <a:cs typeface="Georgia"/>
              <a:sym typeface="Georgia"/>
            </a:endParaRPr>
          </a:p>
          <a:p>
            <a:pPr marL="914400" lvl="1" indent="-304800" algn="l" rtl="0">
              <a:spcBef>
                <a:spcPts val="0"/>
              </a:spcBef>
              <a:spcAft>
                <a:spcPts val="0"/>
              </a:spcAft>
              <a:buSzPts val="1200"/>
              <a:buAutoNum type="alphaLcPeriod"/>
            </a:pPr>
            <a:r>
              <a:rPr lang="en" sz="1200">
                <a:highlight>
                  <a:srgbClr val="FFFFFF"/>
                </a:highlight>
                <a:latin typeface="Georgia"/>
                <a:ea typeface="Georgia"/>
                <a:cs typeface="Georgia"/>
                <a:sym typeface="Georgia"/>
              </a:rPr>
              <a:t>Traditional feed-forward neural networks connect the output of the layer to the next layer after applying a </a:t>
            </a:r>
            <a:r>
              <a:rPr lang="en" sz="1200" b="1" i="1">
                <a:highlight>
                  <a:srgbClr val="FFFFFF"/>
                </a:highlight>
                <a:latin typeface="Georgia"/>
                <a:ea typeface="Georgia"/>
                <a:cs typeface="Georgia"/>
                <a:sym typeface="Georgia"/>
              </a:rPr>
              <a:t>composite of operations</a:t>
            </a:r>
            <a:r>
              <a:rPr lang="en" sz="1200">
                <a:highlight>
                  <a:srgbClr val="FFFFFF"/>
                </a:highlight>
                <a:latin typeface="Georgia"/>
                <a:ea typeface="Georgia"/>
                <a:cs typeface="Georgia"/>
                <a:sym typeface="Georgia"/>
              </a:rPr>
              <a:t>.</a:t>
            </a:r>
            <a:endParaRPr sz="1200">
              <a:highlight>
                <a:srgbClr val="FFFFFF"/>
              </a:highlight>
              <a:latin typeface="Georgia"/>
              <a:ea typeface="Georgia"/>
              <a:cs typeface="Georgia"/>
              <a:sym typeface="Georgia"/>
            </a:endParaRPr>
          </a:p>
          <a:p>
            <a:pPr marL="914400" lvl="1" indent="-304800" algn="l" rtl="0">
              <a:spcBef>
                <a:spcPts val="0"/>
              </a:spcBef>
              <a:spcAft>
                <a:spcPts val="0"/>
              </a:spcAft>
              <a:buSzPts val="1200"/>
              <a:buFont typeface="Georgia"/>
              <a:buAutoNum type="alphaLcPeriod"/>
            </a:pPr>
            <a:r>
              <a:rPr lang="en" sz="1200" b="1">
                <a:highlight>
                  <a:srgbClr val="FFFFFF"/>
                </a:highlight>
                <a:latin typeface="Georgia"/>
                <a:ea typeface="Georgia"/>
                <a:cs typeface="Georgia"/>
                <a:sym typeface="Georgia"/>
              </a:rPr>
              <a:t>DenseBlocks, where the dimensions of the feature maps remains constant within a block, but the number of filters changes between them</a:t>
            </a:r>
            <a:r>
              <a:rPr lang="en" sz="1200">
                <a:highlight>
                  <a:srgbClr val="FFFFFF"/>
                </a:highlight>
                <a:latin typeface="Georgia"/>
                <a:ea typeface="Georgia"/>
                <a:cs typeface="Georgia"/>
                <a:sym typeface="Georgia"/>
              </a:rPr>
              <a:t>. These layers between them are called </a:t>
            </a:r>
            <a:r>
              <a:rPr lang="en" sz="1200" b="1" i="1">
                <a:highlight>
                  <a:srgbClr val="FFFFFF"/>
                </a:highlight>
                <a:latin typeface="Georgia"/>
                <a:ea typeface="Georgia"/>
                <a:cs typeface="Georgia"/>
                <a:sym typeface="Georgia"/>
              </a:rPr>
              <a:t>Transition Layers </a:t>
            </a:r>
            <a:endParaRPr sz="1200">
              <a:highlight>
                <a:srgbClr val="FFFFFF"/>
              </a:highlight>
              <a:latin typeface="Georgia"/>
              <a:ea typeface="Georgia"/>
              <a:cs typeface="Georgia"/>
              <a:sym typeface="Georgi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towardsdatascience.com/illustrated-guide-to-lstms-and-gru-s-a-step-by-step-explanation-44e9eb85bf2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proceedings.mlr.press/v106/liu19a/liu19a.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pubs.rsna.org/doi/10.1148/radiol.202020116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proceedings.mlr.press/v106/liu19a/liu19a.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openi.nlm.nih.gov/detailedresult?img=CXR111_IM-0076-1001&amp;req=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youtube.com/watch?v=uCSTpOLMC48&amp;list=PL9Hr9sNUjfsmEu1ZniY0XpHSzl5uihcXZ&amp;index=30&amp;t=0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towardsdatascience.com/understanding-and-visualizing-densenets-7f688092391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24000" y="1467975"/>
            <a:ext cx="4255500" cy="201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ECE 228 Final Project:</a:t>
            </a:r>
            <a:endParaRPr sz="2400"/>
          </a:p>
          <a:p>
            <a:pPr marL="0" lvl="0" indent="0" algn="l" rtl="0">
              <a:spcBef>
                <a:spcPts val="0"/>
              </a:spcBef>
              <a:spcAft>
                <a:spcPts val="0"/>
              </a:spcAft>
              <a:buNone/>
            </a:pPr>
            <a:r>
              <a:rPr lang="en" sz="2400"/>
              <a:t> </a:t>
            </a:r>
            <a:endParaRPr sz="2400"/>
          </a:p>
          <a:p>
            <a:pPr marL="0" lvl="0" indent="0" algn="l" rtl="0">
              <a:spcBef>
                <a:spcPts val="0"/>
              </a:spcBef>
              <a:spcAft>
                <a:spcPts val="0"/>
              </a:spcAft>
              <a:buNone/>
            </a:pPr>
            <a:r>
              <a:rPr lang="en" sz="2400"/>
              <a:t>Radiology Report Generation Using Deep Learning</a:t>
            </a:r>
            <a:endParaRPr sz="2400"/>
          </a:p>
          <a:p>
            <a:pPr marL="0" lvl="0" indent="0" algn="l" rtl="0">
              <a:spcBef>
                <a:spcPts val="0"/>
              </a:spcBef>
              <a:spcAft>
                <a:spcPts val="0"/>
              </a:spcAft>
              <a:buNone/>
            </a:pPr>
            <a:endParaRPr sz="2400"/>
          </a:p>
        </p:txBody>
      </p:sp>
      <p:sp>
        <p:nvSpPr>
          <p:cNvPr id="278" name="Google Shape;278;p13"/>
          <p:cNvSpPr txBox="1">
            <a:spLocks noGrp="1"/>
          </p:cNvSpPr>
          <p:nvPr>
            <p:ph type="subTitle" idx="1"/>
          </p:nvPr>
        </p:nvSpPr>
        <p:spPr>
          <a:xfrm>
            <a:off x="824000" y="3596300"/>
            <a:ext cx="4890900" cy="6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Team 77: Ruochen Liu, Zixi Wang, Moira Feng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22"/>
          <p:cNvPicPr preferRelativeResize="0"/>
          <p:nvPr/>
        </p:nvPicPr>
        <p:blipFill>
          <a:blip r:embed="rId3">
            <a:alphaModFix/>
          </a:blip>
          <a:stretch>
            <a:fillRect/>
          </a:stretch>
        </p:blipFill>
        <p:spPr>
          <a:xfrm>
            <a:off x="1470388" y="3003513"/>
            <a:ext cx="6203224" cy="1632425"/>
          </a:xfrm>
          <a:prstGeom prst="rect">
            <a:avLst/>
          </a:prstGeom>
          <a:noFill/>
          <a:ln>
            <a:noFill/>
          </a:ln>
        </p:spPr>
      </p:pic>
      <p:sp>
        <p:nvSpPr>
          <p:cNvPr id="348" name="Google Shape;348;p22"/>
          <p:cNvSpPr txBox="1">
            <a:spLocks noGrp="1"/>
          </p:cNvSpPr>
          <p:nvPr>
            <p:ph type="title"/>
          </p:nvPr>
        </p:nvSpPr>
        <p:spPr>
          <a:xfrm>
            <a:off x="1303800" y="598575"/>
            <a:ext cx="7030500" cy="51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highlight>
                  <a:srgbClr val="FFFFFF"/>
                </a:highlight>
              </a:rPr>
              <a:t> Model Architecture: RNN &amp; </a:t>
            </a:r>
            <a:r>
              <a:rPr lang="en" sz="1800">
                <a:highlight>
                  <a:schemeClr val="lt1"/>
                </a:highlight>
              </a:rPr>
              <a:t>GRU Layer</a:t>
            </a:r>
            <a:endParaRPr sz="1800"/>
          </a:p>
        </p:txBody>
      </p:sp>
      <p:sp>
        <p:nvSpPr>
          <p:cNvPr id="349" name="Google Shape;349;p22"/>
          <p:cNvSpPr txBox="1">
            <a:spLocks noGrp="1"/>
          </p:cNvSpPr>
          <p:nvPr>
            <p:ph type="body" idx="1"/>
          </p:nvPr>
        </p:nvSpPr>
        <p:spPr>
          <a:xfrm>
            <a:off x="1425525" y="1241900"/>
            <a:ext cx="7466100" cy="183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Recurrent Neural Network (RNN)</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	Widely used for processing sequences</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	“Information highway” passes hidden state</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Gated Recurrent Units (GRU) Architecture:</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	Newer generation of RNN</a:t>
            </a:r>
            <a:endParaRPr sz="1200">
              <a:solidFill>
                <a:schemeClr val="dk1"/>
              </a:solidFill>
            </a:endParaRPr>
          </a:p>
          <a:p>
            <a:pPr marL="0" lvl="0" indent="457200" algn="l" rtl="0">
              <a:spcBef>
                <a:spcPts val="0"/>
              </a:spcBef>
              <a:spcAft>
                <a:spcPts val="0"/>
              </a:spcAft>
              <a:buClr>
                <a:schemeClr val="dk1"/>
              </a:buClr>
              <a:buSzPts val="1100"/>
              <a:buFont typeface="Arial"/>
              <a:buNone/>
            </a:pPr>
            <a:r>
              <a:rPr lang="en" sz="1200">
                <a:solidFill>
                  <a:schemeClr val="dk1"/>
                </a:solidFill>
              </a:rPr>
              <a:t>More compacted version of LSTM cells</a:t>
            </a:r>
            <a:endParaRPr sz="1200">
              <a:solidFill>
                <a:schemeClr val="dk1"/>
              </a:solidFill>
            </a:endParaRPr>
          </a:p>
          <a:p>
            <a:pPr marL="0" lvl="0" indent="457200" algn="l" rtl="0">
              <a:spcBef>
                <a:spcPts val="0"/>
              </a:spcBef>
              <a:spcAft>
                <a:spcPts val="0"/>
              </a:spcAft>
              <a:buClr>
                <a:schemeClr val="dk1"/>
              </a:buClr>
              <a:buSzPts val="1100"/>
              <a:buFont typeface="Arial"/>
              <a:buNone/>
            </a:pPr>
            <a:r>
              <a:rPr lang="en" sz="1200">
                <a:solidFill>
                  <a:schemeClr val="dk1"/>
                </a:solidFill>
              </a:rPr>
              <a:t>Only update gate &amp; reset gate</a:t>
            </a:r>
            <a:endParaRPr sz="12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050">
              <a:solidFill>
                <a:srgbClr val="000000"/>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solidFill>
                <a:schemeClr val="dk1"/>
              </a:solidFill>
            </a:endParaRPr>
          </a:p>
        </p:txBody>
      </p:sp>
      <p:sp>
        <p:nvSpPr>
          <p:cNvPr id="350" name="Google Shape;350;p22"/>
          <p:cNvSpPr txBox="1"/>
          <p:nvPr/>
        </p:nvSpPr>
        <p:spPr>
          <a:xfrm>
            <a:off x="2835650" y="4812300"/>
            <a:ext cx="63084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434343"/>
                </a:solidFill>
                <a:latin typeface="Nunito"/>
                <a:ea typeface="Nunito"/>
                <a:cs typeface="Nunito"/>
                <a:sym typeface="Nunito"/>
              </a:rPr>
              <a:t>Image partially adapted from </a:t>
            </a:r>
            <a:r>
              <a:rPr lang="en" sz="900" u="sng">
                <a:solidFill>
                  <a:schemeClr val="hlink"/>
                </a:solidFill>
                <a:highlight>
                  <a:srgbClr val="FFFFFF"/>
                </a:highlight>
                <a:latin typeface="Georgia"/>
                <a:ea typeface="Georgia"/>
                <a:cs typeface="Georgia"/>
                <a:sym typeface="Georgia"/>
                <a:hlinkClick r:id="rId4"/>
              </a:rPr>
              <a:t>Illustrated Guide to LSTM’s and GRU’s: A step by step explanation</a:t>
            </a:r>
            <a:r>
              <a:rPr lang="en" sz="900">
                <a:highlight>
                  <a:srgbClr val="FFFFFF"/>
                </a:highlight>
                <a:latin typeface="Georgia"/>
                <a:ea typeface="Georgia"/>
                <a:cs typeface="Georgia"/>
                <a:sym typeface="Georgia"/>
              </a:rPr>
              <a:t> </a:t>
            </a:r>
            <a:r>
              <a:rPr lang="en" sz="900">
                <a:solidFill>
                  <a:srgbClr val="434343"/>
                </a:solidFill>
                <a:latin typeface="Nunito"/>
                <a:ea typeface="Nunito"/>
                <a:cs typeface="Nunito"/>
                <a:sym typeface="Nunito"/>
              </a:rPr>
              <a:t>by Michael Phi</a:t>
            </a:r>
            <a:endParaRPr sz="900">
              <a:solidFill>
                <a:srgbClr val="434343"/>
              </a:solidFill>
              <a:latin typeface="Nunito"/>
              <a:ea typeface="Nunito"/>
              <a:cs typeface="Nunito"/>
              <a:sym typeface="Nunito"/>
            </a:endParaRPr>
          </a:p>
        </p:txBody>
      </p:sp>
      <p:pic>
        <p:nvPicPr>
          <p:cNvPr id="351" name="Google Shape;351;p22"/>
          <p:cNvPicPr preferRelativeResize="0"/>
          <p:nvPr/>
        </p:nvPicPr>
        <p:blipFill>
          <a:blip r:embed="rId5">
            <a:alphaModFix/>
          </a:blip>
          <a:stretch>
            <a:fillRect/>
          </a:stretch>
        </p:blipFill>
        <p:spPr>
          <a:xfrm>
            <a:off x="5926650" y="1117575"/>
            <a:ext cx="2242049" cy="1885950"/>
          </a:xfrm>
          <a:prstGeom prst="rect">
            <a:avLst/>
          </a:prstGeom>
          <a:noFill/>
          <a:ln>
            <a:noFill/>
          </a:ln>
        </p:spPr>
      </p:pic>
      <p:sp>
        <p:nvSpPr>
          <p:cNvPr id="352" name="Google Shape;352;p22"/>
          <p:cNvSpPr txBox="1"/>
          <p:nvPr/>
        </p:nvSpPr>
        <p:spPr>
          <a:xfrm>
            <a:off x="1572000" y="3003525"/>
            <a:ext cx="3000000" cy="33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chemeClr val="dk1"/>
                </a:solidFill>
                <a:latin typeface="Nunito"/>
                <a:ea typeface="Nunito"/>
                <a:cs typeface="Nunito"/>
                <a:sym typeface="Nunito"/>
              </a:rPr>
              <a:t>Total parameters: </a:t>
            </a:r>
            <a:r>
              <a:rPr lang="en" sz="1050">
                <a:highlight>
                  <a:srgbClr val="FFFFFF"/>
                </a:highlight>
              </a:rPr>
              <a:t>6,060,984</a:t>
            </a:r>
            <a:endParaRPr sz="1050">
              <a:highlight>
                <a:srgbClr val="FFFFFF"/>
              </a:highlight>
            </a:endParaRPr>
          </a:p>
          <a:p>
            <a:pPr marL="0" lvl="0" indent="0" algn="l" rtl="0">
              <a:lnSpc>
                <a:spcPct val="115000"/>
              </a:lnSpc>
              <a:spcBef>
                <a:spcPts val="0"/>
              </a:spcBef>
              <a:spcAft>
                <a:spcPts val="0"/>
              </a:spcAft>
              <a:buNone/>
            </a:pPr>
            <a:endParaRPr sz="1050">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highlight>
                  <a:srgbClr val="FFFFFF"/>
                </a:highlight>
              </a:rPr>
              <a:t> Data Processing &amp; Feature Extraction</a:t>
            </a:r>
            <a:endParaRPr sz="1800"/>
          </a:p>
        </p:txBody>
      </p:sp>
      <p:sp>
        <p:nvSpPr>
          <p:cNvPr id="359" name="Google Shape;359;p23"/>
          <p:cNvSpPr txBox="1">
            <a:spLocks noGrp="1"/>
          </p:cNvSpPr>
          <p:nvPr>
            <p:ph type="body" idx="1"/>
          </p:nvPr>
        </p:nvSpPr>
        <p:spPr>
          <a:xfrm>
            <a:off x="1447225" y="1385850"/>
            <a:ext cx="7367700" cy="79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Chest X-ray image feature extraction:</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	Downsized &amp; center-cropped  [256x256x3] RGB images</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	Encoded to an embedding vector of length 512 through CNN encoder model</a:t>
            </a:r>
            <a:endParaRPr sz="1200">
              <a:solidFill>
                <a:schemeClr val="dk1"/>
              </a:solidFill>
            </a:endParaRPr>
          </a:p>
        </p:txBody>
      </p:sp>
      <p:pic>
        <p:nvPicPr>
          <p:cNvPr id="360" name="Google Shape;360;p23"/>
          <p:cNvPicPr preferRelativeResize="0"/>
          <p:nvPr/>
        </p:nvPicPr>
        <p:blipFill>
          <a:blip r:embed="rId3">
            <a:alphaModFix/>
          </a:blip>
          <a:stretch>
            <a:fillRect/>
          </a:stretch>
        </p:blipFill>
        <p:spPr>
          <a:xfrm>
            <a:off x="1347600" y="2433750"/>
            <a:ext cx="3122221" cy="1861100"/>
          </a:xfrm>
          <a:prstGeom prst="rect">
            <a:avLst/>
          </a:prstGeom>
          <a:noFill/>
          <a:ln>
            <a:noFill/>
          </a:ln>
        </p:spPr>
      </p:pic>
      <p:pic>
        <p:nvPicPr>
          <p:cNvPr id="361" name="Google Shape;361;p23"/>
          <p:cNvPicPr preferRelativeResize="0"/>
          <p:nvPr/>
        </p:nvPicPr>
        <p:blipFill>
          <a:blip r:embed="rId4">
            <a:alphaModFix/>
          </a:blip>
          <a:stretch>
            <a:fillRect/>
          </a:stretch>
        </p:blipFill>
        <p:spPr>
          <a:xfrm>
            <a:off x="4600594" y="2433750"/>
            <a:ext cx="3195781" cy="1861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highlight>
                  <a:schemeClr val="lt1"/>
                </a:highlight>
              </a:rPr>
              <a:t> Data Processing &amp; Feature Extraction</a:t>
            </a:r>
            <a:endParaRPr/>
          </a:p>
        </p:txBody>
      </p:sp>
      <p:sp>
        <p:nvSpPr>
          <p:cNvPr id="368" name="Google Shape;368;p24"/>
          <p:cNvSpPr txBox="1"/>
          <p:nvPr/>
        </p:nvSpPr>
        <p:spPr>
          <a:xfrm>
            <a:off x="1455975" y="1016150"/>
            <a:ext cx="7268700" cy="99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dk1"/>
                </a:solidFill>
                <a:latin typeface="Nunito"/>
                <a:ea typeface="Nunito"/>
                <a:cs typeface="Nunito"/>
                <a:sym typeface="Nunito"/>
              </a:rPr>
              <a:t>Radiology report text image feature extraction:</a:t>
            </a:r>
            <a:endParaRPr sz="1300">
              <a:solidFill>
                <a:schemeClr val="dk1"/>
              </a:solidFill>
              <a:latin typeface="Nunito"/>
              <a:ea typeface="Nunito"/>
              <a:cs typeface="Nunito"/>
              <a:sym typeface="Nunito"/>
            </a:endParaRPr>
          </a:p>
          <a:p>
            <a:pPr marL="0" lvl="0" indent="0" algn="l" rtl="0">
              <a:lnSpc>
                <a:spcPct val="115000"/>
              </a:lnSpc>
              <a:spcBef>
                <a:spcPts val="0"/>
              </a:spcBef>
              <a:spcAft>
                <a:spcPts val="0"/>
              </a:spcAft>
              <a:buNone/>
            </a:pPr>
            <a:r>
              <a:rPr lang="en" sz="1300">
                <a:solidFill>
                  <a:schemeClr val="dk1"/>
                </a:solidFill>
                <a:latin typeface="Nunito"/>
                <a:ea typeface="Nunito"/>
                <a:cs typeface="Nunito"/>
                <a:sym typeface="Nunito"/>
              </a:rPr>
              <a:t>	Mapped  string impressions to integer tokens. Word frequency was embedded in the token string.</a:t>
            </a:r>
            <a:endParaRPr sz="1300">
              <a:solidFill>
                <a:schemeClr val="dk1"/>
              </a:solidFill>
              <a:latin typeface="Nunito"/>
              <a:ea typeface="Nunito"/>
              <a:cs typeface="Nunito"/>
              <a:sym typeface="Nunito"/>
            </a:endParaRPr>
          </a:p>
          <a:p>
            <a:pPr marL="0" lvl="0" indent="0" algn="l" rtl="0">
              <a:lnSpc>
                <a:spcPct val="115000"/>
              </a:lnSpc>
              <a:spcBef>
                <a:spcPts val="0"/>
              </a:spcBef>
              <a:spcAft>
                <a:spcPts val="0"/>
              </a:spcAft>
              <a:buNone/>
            </a:pPr>
            <a:r>
              <a:rPr lang="en" sz="1300">
                <a:solidFill>
                  <a:schemeClr val="dk1"/>
                </a:solidFill>
                <a:latin typeface="Nunito"/>
                <a:ea typeface="Nunito"/>
                <a:cs typeface="Nunito"/>
                <a:sym typeface="Nunito"/>
              </a:rPr>
              <a:t>	</a:t>
            </a:r>
            <a:endParaRPr sz="1300"/>
          </a:p>
        </p:txBody>
      </p:sp>
      <p:pic>
        <p:nvPicPr>
          <p:cNvPr id="369" name="Google Shape;369;p24"/>
          <p:cNvPicPr preferRelativeResize="0"/>
          <p:nvPr/>
        </p:nvPicPr>
        <p:blipFill>
          <a:blip r:embed="rId3">
            <a:alphaModFix/>
          </a:blip>
          <a:stretch>
            <a:fillRect/>
          </a:stretch>
        </p:blipFill>
        <p:spPr>
          <a:xfrm>
            <a:off x="1958600" y="1963024"/>
            <a:ext cx="5074400" cy="2486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highlight>
                  <a:srgbClr val="FFFFFF"/>
                </a:highlight>
              </a:rPr>
              <a:t>Results: Model Training &amp; Loss Evaluation</a:t>
            </a:r>
            <a:endParaRPr sz="1800"/>
          </a:p>
        </p:txBody>
      </p:sp>
      <p:pic>
        <p:nvPicPr>
          <p:cNvPr id="376" name="Google Shape;376;p25"/>
          <p:cNvPicPr preferRelativeResize="0"/>
          <p:nvPr/>
        </p:nvPicPr>
        <p:blipFill>
          <a:blip r:embed="rId3">
            <a:alphaModFix/>
          </a:blip>
          <a:stretch>
            <a:fillRect/>
          </a:stretch>
        </p:blipFill>
        <p:spPr>
          <a:xfrm>
            <a:off x="108475" y="1168475"/>
            <a:ext cx="4953000" cy="2647950"/>
          </a:xfrm>
          <a:prstGeom prst="rect">
            <a:avLst/>
          </a:prstGeom>
          <a:noFill/>
          <a:ln>
            <a:noFill/>
          </a:ln>
        </p:spPr>
      </p:pic>
      <p:pic>
        <p:nvPicPr>
          <p:cNvPr id="377" name="Google Shape;377;p25"/>
          <p:cNvPicPr preferRelativeResize="0"/>
          <p:nvPr/>
        </p:nvPicPr>
        <p:blipFill>
          <a:blip r:embed="rId4">
            <a:alphaModFix/>
          </a:blip>
          <a:stretch>
            <a:fillRect/>
          </a:stretch>
        </p:blipFill>
        <p:spPr>
          <a:xfrm>
            <a:off x="3655224" y="2623975"/>
            <a:ext cx="5410550" cy="2445750"/>
          </a:xfrm>
          <a:prstGeom prst="rect">
            <a:avLst/>
          </a:prstGeom>
          <a:noFill/>
          <a:ln>
            <a:noFill/>
          </a:ln>
        </p:spPr>
      </p:pic>
      <p:sp>
        <p:nvSpPr>
          <p:cNvPr id="378" name="Google Shape;378;p25"/>
          <p:cNvSpPr txBox="1"/>
          <p:nvPr/>
        </p:nvSpPr>
        <p:spPr>
          <a:xfrm>
            <a:off x="549625" y="3867800"/>
            <a:ext cx="3000000" cy="88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chemeClr val="dk1"/>
                </a:solidFill>
                <a:latin typeface="Nunito"/>
                <a:ea typeface="Nunito"/>
                <a:cs typeface="Nunito"/>
                <a:sym typeface="Nunito"/>
              </a:rPr>
              <a:t>Loss at 50 epochs</a:t>
            </a:r>
            <a:endParaRPr sz="1100">
              <a:solidFill>
                <a:schemeClr val="dk1"/>
              </a:solidFill>
              <a:latin typeface="Nunito"/>
              <a:ea typeface="Nunito"/>
              <a:cs typeface="Nunito"/>
              <a:sym typeface="Nunito"/>
            </a:endParaRPr>
          </a:p>
          <a:p>
            <a:pPr marL="457200" lvl="0" indent="0" algn="l" rtl="0">
              <a:lnSpc>
                <a:spcPct val="115000"/>
              </a:lnSpc>
              <a:spcBef>
                <a:spcPts val="0"/>
              </a:spcBef>
              <a:spcAft>
                <a:spcPts val="0"/>
              </a:spcAft>
              <a:buNone/>
            </a:pPr>
            <a:r>
              <a:rPr lang="en" sz="1100">
                <a:solidFill>
                  <a:schemeClr val="dk1"/>
                </a:solidFill>
                <a:latin typeface="Nunito"/>
                <a:ea typeface="Nunito"/>
                <a:cs typeface="Nunito"/>
                <a:sym typeface="Nunito"/>
              </a:rPr>
              <a:t>Training loss: ~0.015</a:t>
            </a:r>
            <a:endParaRPr sz="1100">
              <a:solidFill>
                <a:schemeClr val="dk1"/>
              </a:solidFill>
              <a:latin typeface="Nunito"/>
              <a:ea typeface="Nunito"/>
              <a:cs typeface="Nunito"/>
              <a:sym typeface="Nunito"/>
            </a:endParaRPr>
          </a:p>
          <a:p>
            <a:pPr marL="457200" lvl="0" indent="0" algn="l" rtl="0">
              <a:lnSpc>
                <a:spcPct val="115000"/>
              </a:lnSpc>
              <a:spcBef>
                <a:spcPts val="0"/>
              </a:spcBef>
              <a:spcAft>
                <a:spcPts val="0"/>
              </a:spcAft>
              <a:buNone/>
            </a:pPr>
            <a:r>
              <a:rPr lang="en" sz="1100">
                <a:solidFill>
                  <a:schemeClr val="dk1"/>
                </a:solidFill>
                <a:latin typeface="Nunito"/>
                <a:ea typeface="Nunito"/>
                <a:cs typeface="Nunito"/>
                <a:sym typeface="Nunito"/>
              </a:rPr>
              <a:t>Validation loss: ~0.253</a:t>
            </a:r>
            <a:endParaRPr sz="1050">
              <a:highlight>
                <a:srgbClr val="FFFFFF"/>
              </a:highlight>
            </a:endParaRPr>
          </a:p>
        </p:txBody>
      </p:sp>
      <p:sp>
        <p:nvSpPr>
          <p:cNvPr id="379" name="Google Shape;379;p25"/>
          <p:cNvSpPr txBox="1"/>
          <p:nvPr/>
        </p:nvSpPr>
        <p:spPr>
          <a:xfrm>
            <a:off x="5143525" y="1479175"/>
            <a:ext cx="3720600" cy="99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chemeClr val="dk1"/>
                </a:solidFill>
                <a:latin typeface="Nunito"/>
                <a:ea typeface="Nunito"/>
                <a:cs typeface="Nunito"/>
                <a:sym typeface="Nunito"/>
              </a:rPr>
              <a:t>Training Parameters</a:t>
            </a:r>
            <a:endParaRPr sz="1100">
              <a:solidFill>
                <a:schemeClr val="dk1"/>
              </a:solidFill>
              <a:latin typeface="Nunito"/>
              <a:ea typeface="Nunito"/>
              <a:cs typeface="Nunito"/>
              <a:sym typeface="Nunito"/>
            </a:endParaRPr>
          </a:p>
          <a:p>
            <a:pPr marL="457200" lvl="0" indent="0" algn="l" rtl="0">
              <a:lnSpc>
                <a:spcPct val="115000"/>
              </a:lnSpc>
              <a:spcBef>
                <a:spcPts val="0"/>
              </a:spcBef>
              <a:spcAft>
                <a:spcPts val="0"/>
              </a:spcAft>
              <a:buNone/>
            </a:pPr>
            <a:r>
              <a:rPr lang="en" sz="1100">
                <a:solidFill>
                  <a:schemeClr val="dk1"/>
                </a:solidFill>
                <a:latin typeface="Nunito"/>
                <a:ea typeface="Nunito"/>
                <a:cs typeface="Nunito"/>
                <a:sym typeface="Nunito"/>
              </a:rPr>
              <a:t>Optimizer: RMSprop</a:t>
            </a:r>
            <a:endParaRPr sz="1100">
              <a:solidFill>
                <a:schemeClr val="dk1"/>
              </a:solidFill>
              <a:latin typeface="Nunito"/>
              <a:ea typeface="Nunito"/>
              <a:cs typeface="Nunito"/>
              <a:sym typeface="Nunito"/>
            </a:endParaRPr>
          </a:p>
          <a:p>
            <a:pPr marL="457200" lvl="0" indent="0" algn="l" rtl="0">
              <a:lnSpc>
                <a:spcPct val="115000"/>
              </a:lnSpc>
              <a:spcBef>
                <a:spcPts val="0"/>
              </a:spcBef>
              <a:spcAft>
                <a:spcPts val="0"/>
              </a:spcAft>
              <a:buNone/>
            </a:pPr>
            <a:r>
              <a:rPr lang="en" sz="1100">
                <a:solidFill>
                  <a:schemeClr val="dk1"/>
                </a:solidFill>
                <a:latin typeface="Nunito"/>
                <a:ea typeface="Nunito"/>
                <a:cs typeface="Nunito"/>
                <a:sym typeface="Nunito"/>
              </a:rPr>
              <a:t>Learning Rate: 1E-4</a:t>
            </a:r>
            <a:endParaRPr sz="1100">
              <a:solidFill>
                <a:schemeClr val="dk1"/>
              </a:solidFill>
              <a:latin typeface="Nunito"/>
              <a:ea typeface="Nunito"/>
              <a:cs typeface="Nunito"/>
              <a:sym typeface="Nunito"/>
            </a:endParaRPr>
          </a:p>
          <a:p>
            <a:pPr marL="457200" lvl="0" indent="0" algn="l" rtl="0">
              <a:lnSpc>
                <a:spcPct val="115000"/>
              </a:lnSpc>
              <a:spcBef>
                <a:spcPts val="0"/>
              </a:spcBef>
              <a:spcAft>
                <a:spcPts val="0"/>
              </a:spcAft>
              <a:buNone/>
            </a:pPr>
            <a:r>
              <a:rPr lang="en" sz="1100">
                <a:solidFill>
                  <a:schemeClr val="dk1"/>
                </a:solidFill>
                <a:latin typeface="Nunito"/>
                <a:ea typeface="Nunito"/>
                <a:cs typeface="Nunito"/>
                <a:sym typeface="Nunito"/>
              </a:rPr>
              <a:t>Loss Function: Sparse categorical cross entropy</a:t>
            </a:r>
            <a:endParaRPr sz="1100">
              <a:solidFill>
                <a:schemeClr val="dk1"/>
              </a:solidFill>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6"/>
          <p:cNvSpPr txBox="1">
            <a:spLocks noGrp="1"/>
          </p:cNvSpPr>
          <p:nvPr>
            <p:ph type="body" idx="1"/>
          </p:nvPr>
        </p:nvSpPr>
        <p:spPr>
          <a:xfrm>
            <a:off x="1273375" y="1017725"/>
            <a:ext cx="7787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Compare ground truth and model prediction: training set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
        <p:nvSpPr>
          <p:cNvPr id="386" name="Google Shape;386;p26"/>
          <p:cNvSpPr txBox="1">
            <a:spLocks noGrp="1"/>
          </p:cNvSpPr>
          <p:nvPr>
            <p:ph type="title"/>
          </p:nvPr>
        </p:nvSpPr>
        <p:spPr>
          <a:xfrm>
            <a:off x="1303800" y="598575"/>
            <a:ext cx="7030500" cy="50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highlight>
                  <a:srgbClr val="FFFFFF"/>
                </a:highlight>
              </a:rPr>
              <a:t>Results &amp; Observations</a:t>
            </a:r>
            <a:endParaRPr sz="1800"/>
          </a:p>
        </p:txBody>
      </p:sp>
      <p:pic>
        <p:nvPicPr>
          <p:cNvPr id="387" name="Google Shape;387;p26"/>
          <p:cNvPicPr preferRelativeResize="0"/>
          <p:nvPr/>
        </p:nvPicPr>
        <p:blipFill>
          <a:blip r:embed="rId3">
            <a:alphaModFix/>
          </a:blip>
          <a:stretch>
            <a:fillRect/>
          </a:stretch>
        </p:blipFill>
        <p:spPr>
          <a:xfrm>
            <a:off x="1549575" y="1674075"/>
            <a:ext cx="5117701" cy="2590575"/>
          </a:xfrm>
          <a:prstGeom prst="rect">
            <a:avLst/>
          </a:prstGeom>
          <a:noFill/>
          <a:ln>
            <a:noFill/>
          </a:ln>
        </p:spPr>
      </p:pic>
      <p:sp>
        <p:nvSpPr>
          <p:cNvPr id="388" name="Google Shape;388;p26"/>
          <p:cNvSpPr txBox="1"/>
          <p:nvPr/>
        </p:nvSpPr>
        <p:spPr>
          <a:xfrm>
            <a:off x="5181900" y="1570675"/>
            <a:ext cx="3000000" cy="30000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chemeClr val="dk1"/>
              </a:buClr>
              <a:buSzPts val="1300"/>
              <a:buChar char="●"/>
            </a:pPr>
            <a:r>
              <a:rPr lang="en" sz="1300">
                <a:solidFill>
                  <a:schemeClr val="dk1"/>
                </a:solidFill>
                <a:latin typeface="Nunito"/>
                <a:ea typeface="Nunito"/>
                <a:cs typeface="Nunito"/>
                <a:sym typeface="Nunito"/>
              </a:rPr>
              <a:t>The predicted caption of a training image should be rephrasing the ground truth </a:t>
            </a:r>
            <a:endParaRPr sz="1300">
              <a:solidFill>
                <a:schemeClr val="dk1"/>
              </a:solidFill>
              <a:latin typeface="Nunito"/>
              <a:ea typeface="Nunito"/>
              <a:cs typeface="Nunito"/>
              <a:sym typeface="Nunito"/>
            </a:endParaRPr>
          </a:p>
          <a:p>
            <a:pPr marL="457200" lvl="0" indent="0" algn="l" rtl="0">
              <a:lnSpc>
                <a:spcPct val="115000"/>
              </a:lnSpc>
              <a:spcBef>
                <a:spcPts val="0"/>
              </a:spcBef>
              <a:spcAft>
                <a:spcPts val="0"/>
              </a:spcAft>
              <a:buNone/>
            </a:pPr>
            <a:endParaRPr sz="1300">
              <a:solidFill>
                <a:schemeClr val="dk1"/>
              </a:solidFill>
              <a:latin typeface="Nunito"/>
              <a:ea typeface="Nunito"/>
              <a:cs typeface="Nunito"/>
              <a:sym typeface="Nunito"/>
            </a:endParaRPr>
          </a:p>
          <a:p>
            <a:pPr marL="457200" lvl="0" indent="-311150" algn="l" rtl="0">
              <a:lnSpc>
                <a:spcPct val="115000"/>
              </a:lnSpc>
              <a:spcBef>
                <a:spcPts val="0"/>
              </a:spcBef>
              <a:spcAft>
                <a:spcPts val="0"/>
              </a:spcAft>
              <a:buClr>
                <a:schemeClr val="dk1"/>
              </a:buClr>
              <a:buSzPts val="1300"/>
              <a:buFont typeface="Nunito"/>
              <a:buChar char="●"/>
            </a:pPr>
            <a:r>
              <a:rPr lang="en" sz="1300">
                <a:solidFill>
                  <a:schemeClr val="dk1"/>
                </a:solidFill>
                <a:latin typeface="Nunito"/>
                <a:ea typeface="Nunito"/>
                <a:cs typeface="Nunito"/>
                <a:sym typeface="Nunito"/>
              </a:rPr>
              <a:t>Possible overfitting If the predicted caption is the same as the ground truth</a:t>
            </a:r>
            <a:endParaRPr sz="1300">
              <a:solidFill>
                <a:schemeClr val="dk1"/>
              </a:solidFill>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highlight>
                  <a:srgbClr val="FFFFFF"/>
                </a:highlight>
              </a:rPr>
              <a:t>Results &amp; Observations</a:t>
            </a:r>
            <a:endParaRPr sz="1800"/>
          </a:p>
        </p:txBody>
      </p:sp>
      <p:sp>
        <p:nvSpPr>
          <p:cNvPr id="395" name="Google Shape;395;p27"/>
          <p:cNvSpPr txBox="1">
            <a:spLocks noGrp="1"/>
          </p:cNvSpPr>
          <p:nvPr>
            <p:ph type="body" idx="1"/>
          </p:nvPr>
        </p:nvSpPr>
        <p:spPr>
          <a:xfrm>
            <a:off x="1273375" y="1017725"/>
            <a:ext cx="4801500" cy="3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Compare ground truth and model prediction: validation set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pic>
        <p:nvPicPr>
          <p:cNvPr id="396" name="Google Shape;396;p27"/>
          <p:cNvPicPr preferRelativeResize="0"/>
          <p:nvPr/>
        </p:nvPicPr>
        <p:blipFill rotWithShape="1">
          <a:blip r:embed="rId3">
            <a:alphaModFix/>
          </a:blip>
          <a:srcRect l="11163" t="9468" r="3556" b="4220"/>
          <a:stretch/>
        </p:blipFill>
        <p:spPr>
          <a:xfrm>
            <a:off x="1303800" y="1400088"/>
            <a:ext cx="4727350" cy="2651675"/>
          </a:xfrm>
          <a:prstGeom prst="rect">
            <a:avLst/>
          </a:prstGeom>
          <a:noFill/>
          <a:ln>
            <a:noFill/>
          </a:ln>
        </p:spPr>
      </p:pic>
      <p:pic>
        <p:nvPicPr>
          <p:cNvPr id="397" name="Google Shape;397;p27"/>
          <p:cNvPicPr preferRelativeResize="0"/>
          <p:nvPr/>
        </p:nvPicPr>
        <p:blipFill rotWithShape="1">
          <a:blip r:embed="rId4">
            <a:alphaModFix/>
          </a:blip>
          <a:srcRect l="19375" t="8667" r="12901"/>
          <a:stretch/>
        </p:blipFill>
        <p:spPr>
          <a:xfrm>
            <a:off x="6031150" y="1343663"/>
            <a:ext cx="2162625" cy="2764525"/>
          </a:xfrm>
          <a:prstGeom prst="rect">
            <a:avLst/>
          </a:prstGeom>
          <a:noFill/>
          <a:ln>
            <a:noFill/>
          </a:ln>
        </p:spPr>
      </p:pic>
      <p:sp>
        <p:nvSpPr>
          <p:cNvPr id="398" name="Google Shape;398;p27"/>
          <p:cNvSpPr txBox="1"/>
          <p:nvPr/>
        </p:nvSpPr>
        <p:spPr>
          <a:xfrm>
            <a:off x="1375075" y="4281900"/>
            <a:ext cx="58659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latin typeface="Nunito"/>
                <a:ea typeface="Nunito"/>
                <a:cs typeface="Nunito"/>
                <a:sym typeface="Nunito"/>
              </a:rPr>
              <a:t>As the above two examples show, the predicted impressions have the same meaning as ground truths but in different words, just as expected.</a:t>
            </a:r>
            <a:endParaRPr sz="1300">
              <a:solidFill>
                <a:schemeClr val="dk1"/>
              </a:solidFill>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highlight>
                  <a:srgbClr val="FFFFFF"/>
                </a:highlight>
              </a:rPr>
              <a:t>Further items to be completed before final report submission</a:t>
            </a:r>
            <a:endParaRPr sz="1800"/>
          </a:p>
        </p:txBody>
      </p:sp>
      <p:sp>
        <p:nvSpPr>
          <p:cNvPr id="405" name="Google Shape;405;p28"/>
          <p:cNvSpPr txBox="1">
            <a:spLocks noGrp="1"/>
          </p:cNvSpPr>
          <p:nvPr>
            <p:ph type="body" idx="1"/>
          </p:nvPr>
        </p:nvSpPr>
        <p:spPr>
          <a:xfrm>
            <a:off x="1303800" y="1401825"/>
            <a:ext cx="7030500" cy="3183000"/>
          </a:xfrm>
          <a:prstGeom prst="rect">
            <a:avLst/>
          </a:prstGeom>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chemeClr val="dk1"/>
              </a:buClr>
              <a:buSzPts val="1200"/>
              <a:buChar char="●"/>
            </a:pPr>
            <a:r>
              <a:rPr lang="en" sz="1200">
                <a:solidFill>
                  <a:schemeClr val="dk1"/>
                </a:solidFill>
              </a:rPr>
              <a:t>Tokenize not only words, but also short phrases. </a:t>
            </a:r>
            <a:endParaRPr sz="1200">
              <a:solidFill>
                <a:schemeClr val="dk1"/>
              </a:solidFill>
            </a:endParaRPr>
          </a:p>
          <a:p>
            <a:pPr marL="457200" lvl="0" indent="0" algn="l" rtl="0">
              <a:lnSpc>
                <a:spcPct val="100000"/>
              </a:lnSpc>
              <a:spcBef>
                <a:spcPts val="0"/>
              </a:spcBef>
              <a:spcAft>
                <a:spcPts val="0"/>
              </a:spcAft>
              <a:buNone/>
            </a:pP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a:solidFill>
                  <a:schemeClr val="dk1"/>
                </a:solidFill>
              </a:rPr>
              <a:t>Use both frontal and lateral images to train the model. (combine view position embedding with the image embedding as the input of the RNN)</a:t>
            </a:r>
            <a:endParaRPr sz="1200">
              <a:solidFill>
                <a:schemeClr val="dk1"/>
              </a:solidFill>
            </a:endParaRPr>
          </a:p>
          <a:p>
            <a:pPr marL="457200" lvl="0" indent="0" algn="l" rtl="0">
              <a:lnSpc>
                <a:spcPct val="100000"/>
              </a:lnSpc>
              <a:spcBef>
                <a:spcPts val="0"/>
              </a:spcBef>
              <a:spcAft>
                <a:spcPts val="0"/>
              </a:spcAft>
              <a:buNone/>
            </a:pP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a:solidFill>
                  <a:schemeClr val="dk1"/>
                </a:solidFill>
              </a:rPr>
              <a:t>Experiment and compare other models(CNN:VGG16, RNN:LSTM, etc.)</a:t>
            </a:r>
            <a:endParaRPr sz="1200">
              <a:solidFill>
                <a:schemeClr val="dk1"/>
              </a:solidFill>
            </a:endParaRPr>
          </a:p>
          <a:p>
            <a:pPr marL="457200" lvl="0" indent="0" algn="l" rtl="0">
              <a:lnSpc>
                <a:spcPct val="100000"/>
              </a:lnSpc>
              <a:spcBef>
                <a:spcPts val="0"/>
              </a:spcBef>
              <a:spcAft>
                <a:spcPts val="0"/>
              </a:spcAft>
              <a:buNone/>
            </a:pP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a:solidFill>
                  <a:schemeClr val="dk1"/>
                </a:solidFill>
              </a:rPr>
              <a:t>Experiment parameters(loss function, activation function, image &amp; text feature size, training epochs, parameters for particular RNN models)</a:t>
            </a:r>
            <a:endParaRPr sz="1200">
              <a:solidFill>
                <a:schemeClr val="dk1"/>
              </a:solidFill>
            </a:endParaRPr>
          </a:p>
          <a:p>
            <a:pPr marL="457200" lvl="0" indent="0" algn="l" rtl="0">
              <a:lnSpc>
                <a:spcPct val="100000"/>
              </a:lnSpc>
              <a:spcBef>
                <a:spcPts val="0"/>
              </a:spcBef>
              <a:spcAft>
                <a:spcPts val="0"/>
              </a:spcAft>
              <a:buNone/>
            </a:pP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a:solidFill>
                  <a:schemeClr val="dk1"/>
                </a:solidFill>
              </a:rPr>
              <a:t>Image pre-process(DCT, corp vs padding, resolution)</a:t>
            </a:r>
            <a:endParaRPr sz="1200">
              <a:solidFill>
                <a:schemeClr val="dk1"/>
              </a:solidFill>
            </a:endParaRPr>
          </a:p>
          <a:p>
            <a:pPr marL="457200" lvl="0" indent="0" algn="l" rtl="0">
              <a:lnSpc>
                <a:spcPct val="100000"/>
              </a:lnSpc>
              <a:spcBef>
                <a:spcPts val="0"/>
              </a:spcBef>
              <a:spcAft>
                <a:spcPts val="0"/>
              </a:spcAft>
              <a:buNone/>
            </a:pP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a:solidFill>
                  <a:schemeClr val="dk1"/>
                </a:solidFill>
              </a:rPr>
              <a:t>There are two major problems: </a:t>
            </a:r>
            <a:endParaRPr sz="1200">
              <a:solidFill>
                <a:schemeClr val="dk1"/>
              </a:solidFill>
            </a:endParaRPr>
          </a:p>
          <a:p>
            <a:pPr marL="914400" lvl="1" indent="-304800" algn="l" rtl="0">
              <a:lnSpc>
                <a:spcPct val="100000"/>
              </a:lnSpc>
              <a:spcBef>
                <a:spcPts val="0"/>
              </a:spcBef>
              <a:spcAft>
                <a:spcPts val="0"/>
              </a:spcAft>
              <a:buClr>
                <a:schemeClr val="dk1"/>
              </a:buClr>
              <a:buSzPts val="1200"/>
              <a:buChar char="○"/>
            </a:pPr>
            <a:r>
              <a:rPr lang="en" sz="1200">
                <a:solidFill>
                  <a:schemeClr val="dk1"/>
                </a:solidFill>
              </a:rPr>
              <a:t>It can describe the principal part part of the image (such as “there is a heart in the X-Ray image”), but tends to fail describing the details. </a:t>
            </a:r>
            <a:endParaRPr sz="1200">
              <a:solidFill>
                <a:schemeClr val="dk1"/>
              </a:solidFill>
            </a:endParaRPr>
          </a:p>
          <a:p>
            <a:pPr marL="914400" lvl="1" indent="-304800" algn="l" rtl="0">
              <a:lnSpc>
                <a:spcPct val="100000"/>
              </a:lnSpc>
              <a:spcBef>
                <a:spcPts val="0"/>
              </a:spcBef>
              <a:spcAft>
                <a:spcPts val="0"/>
              </a:spcAft>
              <a:buClr>
                <a:schemeClr val="dk1"/>
              </a:buClr>
              <a:buSzPts val="1200"/>
              <a:buChar char="○"/>
            </a:pPr>
            <a:r>
              <a:rPr lang="en" sz="1200">
                <a:solidFill>
                  <a:schemeClr val="dk1"/>
                </a:solidFill>
              </a:rPr>
              <a:t>It takes too much effort to experiment with larger datasets.</a:t>
            </a:r>
            <a:endParaRPr sz="1200">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highlight>
                  <a:srgbClr val="FFFFFF"/>
                </a:highlight>
              </a:rPr>
              <a:t>References</a:t>
            </a:r>
            <a:endParaRPr sz="1800"/>
          </a:p>
        </p:txBody>
      </p:sp>
      <p:sp>
        <p:nvSpPr>
          <p:cNvPr id="412" name="Google Shape;412;p29"/>
          <p:cNvSpPr txBox="1">
            <a:spLocks noGrp="1"/>
          </p:cNvSpPr>
          <p:nvPr>
            <p:ph type="body" idx="1"/>
          </p:nvPr>
        </p:nvSpPr>
        <p:spPr>
          <a:xfrm>
            <a:off x="1303800" y="1517750"/>
            <a:ext cx="7030500" cy="301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i="1" u="sng">
                <a:solidFill>
                  <a:srgbClr val="BF9000"/>
                </a:solidFill>
                <a:latin typeface="Calibri"/>
                <a:ea typeface="Calibri"/>
                <a:cs typeface="Calibri"/>
                <a:sym typeface="Calibri"/>
                <a:hlinkClick r:id="rId3"/>
              </a:rPr>
              <a:t>Clinically Accurate Chest X-Ray Report Generation</a:t>
            </a:r>
            <a:endParaRPr sz="1350">
              <a:solidFill>
                <a:srgbClr val="BF9000"/>
              </a:solidFill>
              <a:highlight>
                <a:srgbClr val="FFFFFF"/>
              </a:highlight>
              <a:latin typeface="Calibri"/>
              <a:ea typeface="Calibri"/>
              <a:cs typeface="Calibri"/>
              <a:sym typeface="Calibri"/>
            </a:endParaRPr>
          </a:p>
          <a:p>
            <a:pPr marL="0" lvl="0" indent="0" algn="l" rtl="0">
              <a:spcBef>
                <a:spcPts val="0"/>
              </a:spcBef>
              <a:spcAft>
                <a:spcPts val="0"/>
              </a:spcAft>
              <a:buNone/>
            </a:pPr>
            <a:r>
              <a:rPr lang="en" sz="1350">
                <a:solidFill>
                  <a:srgbClr val="BF9000"/>
                </a:solidFill>
                <a:highlight>
                  <a:srgbClr val="FFFFFF"/>
                </a:highlight>
                <a:latin typeface="Calibri"/>
                <a:ea typeface="Calibri"/>
                <a:cs typeface="Calibri"/>
                <a:sym typeface="Calibri"/>
              </a:rPr>
              <a:t>Indiana University Chest X-ray Collection </a:t>
            </a:r>
            <a:r>
              <a:rPr lang="en" sz="900">
                <a:solidFill>
                  <a:srgbClr val="BF9000"/>
                </a:solidFill>
                <a:highlight>
                  <a:srgbClr val="FFFFFF"/>
                </a:highlight>
                <a:latin typeface="Calibri"/>
                <a:ea typeface="Calibri"/>
                <a:cs typeface="Calibri"/>
                <a:sym typeface="Calibri"/>
              </a:rPr>
              <a:t>Kohli MD, Rosenman M - </a:t>
            </a:r>
            <a:r>
              <a:rPr lang="en" sz="900" u="sng">
                <a:solidFill>
                  <a:srgbClr val="BF9000"/>
                </a:solidFill>
                <a:highlight>
                  <a:srgbClr val="FFFFFF"/>
                </a:highlight>
                <a:latin typeface="Calibri"/>
                <a:ea typeface="Calibri"/>
                <a:cs typeface="Calibri"/>
                <a:sym typeface="Calibri"/>
              </a:rPr>
              <a:t>(2013)</a:t>
            </a:r>
            <a:endParaRPr sz="900" u="sng">
              <a:solidFill>
                <a:srgbClr val="BF9000"/>
              </a:solidFill>
              <a:highlight>
                <a:srgbClr val="FFFFFF"/>
              </a:highlight>
              <a:latin typeface="Calibri"/>
              <a:ea typeface="Calibri"/>
              <a:cs typeface="Calibri"/>
              <a:sym typeface="Calibri"/>
            </a:endParaRPr>
          </a:p>
          <a:p>
            <a:pPr marL="0" lvl="0" indent="0" algn="l" rtl="0">
              <a:spcBef>
                <a:spcPts val="0"/>
              </a:spcBef>
              <a:spcAft>
                <a:spcPts val="0"/>
              </a:spcAft>
              <a:buNone/>
            </a:pPr>
            <a:r>
              <a:rPr lang="en" sz="1100" i="1" u="sng">
                <a:solidFill>
                  <a:srgbClr val="BF9000"/>
                </a:solidFill>
                <a:latin typeface="Calibri"/>
                <a:ea typeface="Calibri"/>
                <a:cs typeface="Calibri"/>
                <a:sym typeface="Calibri"/>
                <a:hlinkClick r:id="rId4"/>
              </a:rPr>
              <a:t>Frequency and Distribution of Chest Radiographic Findings in COVID-19 Positive Patients</a:t>
            </a:r>
            <a:endParaRPr sz="900" u="sng">
              <a:solidFill>
                <a:srgbClr val="BF9000"/>
              </a:solidFill>
              <a:highlight>
                <a:srgbClr val="FFFFFF"/>
              </a:highlight>
              <a:latin typeface="Calibri"/>
              <a:ea typeface="Calibri"/>
              <a:cs typeface="Calibri"/>
              <a:sym typeface="Calibri"/>
            </a:endParaRPr>
          </a:p>
          <a:p>
            <a:pPr marL="0" lvl="0" indent="0" algn="l" rtl="0">
              <a:spcBef>
                <a:spcPts val="800"/>
              </a:spcBef>
              <a:spcAft>
                <a:spcPts val="0"/>
              </a:spcAft>
              <a:buClr>
                <a:schemeClr val="dk1"/>
              </a:buClr>
              <a:buSzPts val="1100"/>
              <a:buFont typeface="Arial"/>
              <a:buNone/>
            </a:pPr>
            <a:r>
              <a:rPr lang="en" sz="1200">
                <a:solidFill>
                  <a:srgbClr val="BF9000"/>
                </a:solidFill>
                <a:latin typeface="Calibri"/>
                <a:ea typeface="Calibri"/>
                <a:cs typeface="Calibri"/>
                <a:sym typeface="Calibri"/>
              </a:rPr>
              <a:t>Zhang et al. (2018): summarized radiology report’s findings with extractive and abstractive techniques to generate impression sections. </a:t>
            </a:r>
            <a:endParaRPr sz="1200">
              <a:solidFill>
                <a:srgbClr val="BF9000"/>
              </a:solidFill>
              <a:latin typeface="Calibri"/>
              <a:ea typeface="Calibri"/>
              <a:cs typeface="Calibri"/>
              <a:sym typeface="Calibri"/>
            </a:endParaRPr>
          </a:p>
          <a:p>
            <a:pPr marL="0" lvl="0" indent="0" algn="l" rtl="0">
              <a:spcBef>
                <a:spcPts val="800"/>
              </a:spcBef>
              <a:spcAft>
                <a:spcPts val="0"/>
              </a:spcAft>
              <a:buClr>
                <a:schemeClr val="dk1"/>
              </a:buClr>
              <a:buSzPts val="1100"/>
              <a:buFont typeface="Arial"/>
              <a:buNone/>
            </a:pPr>
            <a:r>
              <a:rPr lang="en" sz="1200">
                <a:solidFill>
                  <a:srgbClr val="BF9000"/>
                </a:solidFill>
                <a:latin typeface="Calibri"/>
                <a:ea typeface="Calibri"/>
                <a:cs typeface="Calibri"/>
                <a:sym typeface="Calibri"/>
              </a:rPr>
              <a:t>Han et al. (2018): MRI report generation with limited text training data using weak supervision for a Recurrent-GAN and template-based framework. </a:t>
            </a:r>
            <a:endParaRPr sz="1200">
              <a:solidFill>
                <a:srgbClr val="BF9000"/>
              </a:solidFill>
              <a:latin typeface="Calibri"/>
              <a:ea typeface="Calibri"/>
              <a:cs typeface="Calibri"/>
              <a:sym typeface="Calibri"/>
            </a:endParaRPr>
          </a:p>
          <a:p>
            <a:pPr marL="0" lvl="0" indent="0" algn="l" rtl="0">
              <a:spcBef>
                <a:spcPts val="800"/>
              </a:spcBef>
              <a:spcAft>
                <a:spcPts val="0"/>
              </a:spcAft>
              <a:buClr>
                <a:schemeClr val="dk1"/>
              </a:buClr>
              <a:buSzPts val="1100"/>
              <a:buFont typeface="Arial"/>
              <a:buNone/>
            </a:pPr>
            <a:r>
              <a:rPr lang="en" sz="1200">
                <a:solidFill>
                  <a:srgbClr val="BF9000"/>
                </a:solidFill>
                <a:latin typeface="Calibri"/>
                <a:ea typeface="Calibri"/>
                <a:cs typeface="Calibri"/>
                <a:sym typeface="Calibri"/>
              </a:rPr>
              <a:t>Gale et al. (2018): used an RNN to generate template-generated descriptive texts of pelvic X-rays. </a:t>
            </a:r>
            <a:endParaRPr sz="1200">
              <a:solidFill>
                <a:srgbClr val="BF9000"/>
              </a:solidFill>
              <a:latin typeface="Calibri"/>
              <a:ea typeface="Calibri"/>
              <a:cs typeface="Calibri"/>
              <a:sym typeface="Calibri"/>
            </a:endParaRPr>
          </a:p>
          <a:p>
            <a:pPr marL="0" lvl="0" indent="0" algn="l" rtl="0">
              <a:spcBef>
                <a:spcPts val="800"/>
              </a:spcBef>
              <a:spcAft>
                <a:spcPts val="0"/>
              </a:spcAft>
              <a:buClr>
                <a:schemeClr val="dk1"/>
              </a:buClr>
              <a:buSzPts val="1100"/>
              <a:buFont typeface="Arial"/>
              <a:buNone/>
            </a:pPr>
            <a:r>
              <a:rPr lang="en" sz="1200">
                <a:solidFill>
                  <a:srgbClr val="BF9000"/>
                </a:solidFill>
                <a:latin typeface="Calibri"/>
                <a:ea typeface="Calibri"/>
                <a:cs typeface="Calibri"/>
                <a:sym typeface="Calibri"/>
              </a:rPr>
              <a:t>Wang et al. (2018): used a CNN-RNN model with attention to generate descriptive texts on chest X-rays based on sequence decoder losses on the generated report. </a:t>
            </a:r>
            <a:endParaRPr sz="1200">
              <a:solidFill>
                <a:srgbClr val="BF9000"/>
              </a:solidFill>
              <a:latin typeface="Calibri"/>
              <a:ea typeface="Calibri"/>
              <a:cs typeface="Calibri"/>
              <a:sym typeface="Calibri"/>
            </a:endParaRPr>
          </a:p>
          <a:p>
            <a:pPr marL="0" lvl="0" indent="0" algn="l" rtl="0">
              <a:spcBef>
                <a:spcPts val="800"/>
              </a:spcBef>
              <a:spcAft>
                <a:spcPts val="0"/>
              </a:spcAft>
              <a:buClr>
                <a:schemeClr val="dk1"/>
              </a:buClr>
              <a:buSzPts val="1100"/>
              <a:buFont typeface="Arial"/>
              <a:buNone/>
            </a:pPr>
            <a:r>
              <a:rPr lang="en" sz="1200">
                <a:solidFill>
                  <a:srgbClr val="BF9000"/>
                </a:solidFill>
                <a:latin typeface="Calibri"/>
                <a:ea typeface="Calibri"/>
                <a:cs typeface="Calibri"/>
                <a:sym typeface="Calibri"/>
              </a:rPr>
              <a:t>Li et al. (2018): used reinforcement learning to generate chest X-ray reports. </a:t>
            </a:r>
            <a:endParaRPr sz="800" u="sng">
              <a:solidFill>
                <a:srgbClr val="BF9000"/>
              </a:solidFill>
              <a:highlight>
                <a:srgbClr val="FFFFFF"/>
              </a:highlight>
              <a:latin typeface="Calibri"/>
              <a:ea typeface="Calibri"/>
              <a:cs typeface="Calibri"/>
              <a:sym typeface="Calibri"/>
            </a:endParaRPr>
          </a:p>
          <a:p>
            <a:pPr marL="0" lvl="0" indent="0" algn="l" rtl="0">
              <a:spcBef>
                <a:spcPts val="800"/>
              </a:spcBef>
              <a:spcAft>
                <a:spcPts val="1600"/>
              </a:spcAft>
              <a:buNone/>
            </a:pP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highlight>
                  <a:srgbClr val="FFFFFF"/>
                </a:highlight>
              </a:rPr>
              <a:t>Background</a:t>
            </a:r>
            <a:endParaRPr sz="1800"/>
          </a:p>
        </p:txBody>
      </p:sp>
      <p:sp>
        <p:nvSpPr>
          <p:cNvPr id="285" name="Google Shape;285;p14"/>
          <p:cNvSpPr txBox="1">
            <a:spLocks noGrp="1"/>
          </p:cNvSpPr>
          <p:nvPr>
            <p:ph type="body" idx="1"/>
          </p:nvPr>
        </p:nvSpPr>
        <p:spPr>
          <a:xfrm>
            <a:off x="5049600" y="1438575"/>
            <a:ext cx="3284700" cy="286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Char char="●"/>
            </a:pPr>
            <a:r>
              <a:rPr lang="en">
                <a:solidFill>
                  <a:schemeClr val="dk1"/>
                </a:solidFill>
              </a:rPr>
              <a:t>In diagnostic radiology, diseases identified by findings on radiology images (CT/chest X-ray).</a:t>
            </a:r>
            <a:endParaRPr>
              <a:solidFill>
                <a:schemeClr val="dk1"/>
              </a:solidFill>
            </a:endParaRPr>
          </a:p>
          <a:p>
            <a:pPr marL="457200" lvl="0" indent="-311150" algn="l" rtl="0">
              <a:spcBef>
                <a:spcPts val="0"/>
              </a:spcBef>
              <a:spcAft>
                <a:spcPts val="0"/>
              </a:spcAft>
              <a:buClr>
                <a:schemeClr val="dk1"/>
              </a:buClr>
              <a:buSzPts val="1300"/>
              <a:buChar char="●"/>
            </a:pPr>
            <a:r>
              <a:rPr lang="en">
                <a:solidFill>
                  <a:schemeClr val="dk1"/>
                </a:solidFill>
              </a:rPr>
              <a:t>Large-scale pneumonia outbreak, high-demand of chest X-ray tests.</a:t>
            </a:r>
            <a:endParaRPr>
              <a:solidFill>
                <a:schemeClr val="dk1"/>
              </a:solidFill>
            </a:endParaRPr>
          </a:p>
          <a:p>
            <a:pPr marL="457200" lvl="0" indent="-311150" algn="l" rtl="0">
              <a:spcBef>
                <a:spcPts val="0"/>
              </a:spcBef>
              <a:spcAft>
                <a:spcPts val="0"/>
              </a:spcAft>
              <a:buClr>
                <a:schemeClr val="dk1"/>
              </a:buClr>
              <a:buSzPts val="1300"/>
              <a:buChar char="●"/>
            </a:pPr>
            <a:r>
              <a:rPr lang="en">
                <a:solidFill>
                  <a:schemeClr val="dk1"/>
                </a:solidFill>
              </a:rPr>
              <a:t>Need to accelerate diagnosis.</a:t>
            </a:r>
            <a:endParaRPr>
              <a:solidFill>
                <a:schemeClr val="dk1"/>
              </a:solidFill>
            </a:endParaRPr>
          </a:p>
        </p:txBody>
      </p:sp>
      <p:pic>
        <p:nvPicPr>
          <p:cNvPr id="286" name="Google Shape;286;p14"/>
          <p:cNvPicPr preferRelativeResize="0"/>
          <p:nvPr/>
        </p:nvPicPr>
        <p:blipFill>
          <a:blip r:embed="rId3">
            <a:alphaModFix/>
          </a:blip>
          <a:stretch>
            <a:fillRect/>
          </a:stretch>
        </p:blipFill>
        <p:spPr>
          <a:xfrm>
            <a:off x="983050" y="1466250"/>
            <a:ext cx="4066550" cy="2812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highlight>
                  <a:srgbClr val="FFFFFF"/>
                </a:highlight>
              </a:rPr>
              <a:t>Background</a:t>
            </a:r>
            <a:endParaRPr sz="1800"/>
          </a:p>
        </p:txBody>
      </p:sp>
      <p:sp>
        <p:nvSpPr>
          <p:cNvPr id="293" name="Google Shape;293;p15"/>
          <p:cNvSpPr txBox="1">
            <a:spLocks noGrp="1"/>
          </p:cNvSpPr>
          <p:nvPr>
            <p:ph type="body" idx="1"/>
          </p:nvPr>
        </p:nvSpPr>
        <p:spPr>
          <a:xfrm>
            <a:off x="1303800" y="1619250"/>
            <a:ext cx="7030500" cy="298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Therefore, we want to </a:t>
            </a:r>
            <a:endParaRPr>
              <a:solidFill>
                <a:schemeClr val="dk1"/>
              </a:solidFill>
            </a:endParaRPr>
          </a:p>
          <a:p>
            <a:pPr marL="457200" lvl="0" indent="-311150" algn="l" rtl="0">
              <a:spcBef>
                <a:spcPts val="800"/>
              </a:spcBef>
              <a:spcAft>
                <a:spcPts val="0"/>
              </a:spcAft>
              <a:buClr>
                <a:schemeClr val="dk1"/>
              </a:buClr>
              <a:buSzPts val="1300"/>
              <a:buChar char="●"/>
            </a:pPr>
            <a:r>
              <a:rPr lang="en">
                <a:solidFill>
                  <a:schemeClr val="dk1"/>
                </a:solidFill>
              </a:rPr>
              <a:t>Develope a radiology report generator using deep learning.</a:t>
            </a:r>
            <a:endParaRPr>
              <a:solidFill>
                <a:schemeClr val="dk1"/>
              </a:solidFill>
            </a:endParaRPr>
          </a:p>
          <a:p>
            <a:pPr marL="457200" lvl="0" indent="-311150" algn="l" rtl="0">
              <a:spcBef>
                <a:spcPts val="0"/>
              </a:spcBef>
              <a:spcAft>
                <a:spcPts val="0"/>
              </a:spcAft>
              <a:buClr>
                <a:schemeClr val="dk1"/>
              </a:buClr>
              <a:buSzPts val="1300"/>
              <a:buChar char="●"/>
            </a:pPr>
            <a:r>
              <a:rPr lang="en">
                <a:solidFill>
                  <a:schemeClr val="dk1"/>
                </a:solidFill>
              </a:rPr>
              <a:t>Automatically generates descriptive text (findings/impressions) of a chest X-ray.</a:t>
            </a:r>
            <a:endParaRPr>
              <a:solidFill>
                <a:schemeClr val="dk1"/>
              </a:solidFill>
            </a:endParaRPr>
          </a:p>
          <a:p>
            <a:pPr marL="457200" lvl="0" indent="-311150" algn="l" rtl="0">
              <a:spcBef>
                <a:spcPts val="0"/>
              </a:spcBef>
              <a:spcAft>
                <a:spcPts val="0"/>
              </a:spcAft>
              <a:buClr>
                <a:schemeClr val="dk1"/>
              </a:buClr>
              <a:buSzPts val="1300"/>
              <a:buChar char="●"/>
            </a:pPr>
            <a:r>
              <a:rPr lang="en">
                <a:solidFill>
                  <a:schemeClr val="dk1"/>
                </a:solidFill>
              </a:rPr>
              <a:t>Greatly expedite the workflow of radiologists.</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highlight>
                  <a:srgbClr val="FFFFFF"/>
                </a:highlight>
              </a:rPr>
              <a:t>How machine learning/deep learning can help solve this problem</a:t>
            </a:r>
            <a:endParaRPr sz="1800"/>
          </a:p>
        </p:txBody>
      </p:sp>
      <p:pic>
        <p:nvPicPr>
          <p:cNvPr id="300" name="Google Shape;300;p16"/>
          <p:cNvPicPr preferRelativeResize="0"/>
          <p:nvPr/>
        </p:nvPicPr>
        <p:blipFill>
          <a:blip r:embed="rId3">
            <a:alphaModFix/>
          </a:blip>
          <a:stretch>
            <a:fillRect/>
          </a:stretch>
        </p:blipFill>
        <p:spPr>
          <a:xfrm>
            <a:off x="2280063" y="1521675"/>
            <a:ext cx="4583874" cy="2976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highlight>
                  <a:srgbClr val="FFFFFF"/>
                </a:highlight>
              </a:rPr>
              <a:t>Literature survey</a:t>
            </a:r>
            <a:endParaRPr sz="1800"/>
          </a:p>
        </p:txBody>
      </p:sp>
      <p:sp>
        <p:nvSpPr>
          <p:cNvPr id="307" name="Google Shape;307;p17"/>
          <p:cNvSpPr txBox="1">
            <a:spLocks noGrp="1"/>
          </p:cNvSpPr>
          <p:nvPr>
            <p:ph type="body" idx="1"/>
          </p:nvPr>
        </p:nvSpPr>
        <p:spPr>
          <a:xfrm>
            <a:off x="1303800" y="1155600"/>
            <a:ext cx="7030500" cy="329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Following recent works presented possible approaches toward radiology report generation.</a:t>
            </a:r>
            <a:endParaRPr>
              <a:solidFill>
                <a:schemeClr val="dk1"/>
              </a:solidFill>
            </a:endParaRPr>
          </a:p>
          <a:p>
            <a:pPr marL="457200" lvl="0" indent="0" algn="l" rtl="0">
              <a:spcBef>
                <a:spcPts val="800"/>
              </a:spcBef>
              <a:spcAft>
                <a:spcPts val="0"/>
              </a:spcAft>
              <a:buClr>
                <a:schemeClr val="dk1"/>
              </a:buClr>
              <a:buSzPts val="1100"/>
              <a:buFont typeface="Arial"/>
              <a:buNone/>
            </a:pPr>
            <a:r>
              <a:rPr lang="en">
                <a:solidFill>
                  <a:schemeClr val="dk1"/>
                </a:solidFill>
              </a:rPr>
              <a:t>Zhang et al. (2018): summarized radiology report’s findings with extractive and abstractive techniques to generate impression sections. </a:t>
            </a:r>
            <a:endParaRPr>
              <a:solidFill>
                <a:schemeClr val="dk1"/>
              </a:solidFill>
            </a:endParaRPr>
          </a:p>
          <a:p>
            <a:pPr marL="457200" lvl="0" indent="0" algn="l" rtl="0">
              <a:spcBef>
                <a:spcPts val="800"/>
              </a:spcBef>
              <a:spcAft>
                <a:spcPts val="0"/>
              </a:spcAft>
              <a:buClr>
                <a:schemeClr val="dk1"/>
              </a:buClr>
              <a:buSzPts val="1100"/>
              <a:buFont typeface="Arial"/>
              <a:buNone/>
            </a:pPr>
            <a:r>
              <a:rPr lang="en">
                <a:solidFill>
                  <a:schemeClr val="dk1"/>
                </a:solidFill>
              </a:rPr>
              <a:t>Han et al. (2018): MRI report generation with limited text training data using weak supervision for a Recurrent-GAN and template-based framework. </a:t>
            </a:r>
            <a:endParaRPr>
              <a:solidFill>
                <a:schemeClr val="dk1"/>
              </a:solidFill>
            </a:endParaRPr>
          </a:p>
          <a:p>
            <a:pPr marL="457200" lvl="0" indent="0" algn="l" rtl="0">
              <a:spcBef>
                <a:spcPts val="800"/>
              </a:spcBef>
              <a:spcAft>
                <a:spcPts val="0"/>
              </a:spcAft>
              <a:buClr>
                <a:schemeClr val="dk1"/>
              </a:buClr>
              <a:buSzPts val="1100"/>
              <a:buFont typeface="Arial"/>
              <a:buNone/>
            </a:pPr>
            <a:r>
              <a:rPr lang="en">
                <a:solidFill>
                  <a:schemeClr val="dk1"/>
                </a:solidFill>
              </a:rPr>
              <a:t>Gale et al. (2018): used an RNN to generate template-generated descriptive texts of pelvic X-rays. </a:t>
            </a:r>
            <a:endParaRPr>
              <a:solidFill>
                <a:schemeClr val="dk1"/>
              </a:solidFill>
            </a:endParaRPr>
          </a:p>
          <a:p>
            <a:pPr marL="457200" lvl="0" indent="0" algn="l" rtl="0">
              <a:spcBef>
                <a:spcPts val="800"/>
              </a:spcBef>
              <a:spcAft>
                <a:spcPts val="0"/>
              </a:spcAft>
              <a:buClr>
                <a:schemeClr val="dk1"/>
              </a:buClr>
              <a:buSzPts val="1100"/>
              <a:buFont typeface="Arial"/>
              <a:buNone/>
            </a:pPr>
            <a:r>
              <a:rPr lang="en">
                <a:solidFill>
                  <a:schemeClr val="dk1"/>
                </a:solidFill>
              </a:rPr>
              <a:t>Wang et al. (2018): used a CNN-RNN model with attention to generate descriptive texts on chest X-rays based on sequence decoder losses on the generated report. </a:t>
            </a:r>
            <a:endParaRPr>
              <a:solidFill>
                <a:schemeClr val="dk1"/>
              </a:solidFill>
            </a:endParaRPr>
          </a:p>
          <a:p>
            <a:pPr marL="457200" lvl="0" indent="0" algn="l" rtl="0">
              <a:spcBef>
                <a:spcPts val="800"/>
              </a:spcBef>
              <a:spcAft>
                <a:spcPts val="800"/>
              </a:spcAft>
              <a:buClr>
                <a:schemeClr val="dk1"/>
              </a:buClr>
              <a:buSzPts val="1100"/>
              <a:buFont typeface="Arial"/>
              <a:buNone/>
            </a:pPr>
            <a:r>
              <a:rPr lang="en">
                <a:solidFill>
                  <a:schemeClr val="dk1"/>
                </a:solidFill>
              </a:rPr>
              <a:t>Li et al. (2018): used reinforcement learning to generate chest X-ray reports.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highlight>
                  <a:srgbClr val="FFFFFF"/>
                </a:highlight>
              </a:rPr>
              <a:t>Literature survey</a:t>
            </a:r>
            <a:endParaRPr sz="1800"/>
          </a:p>
        </p:txBody>
      </p:sp>
      <p:sp>
        <p:nvSpPr>
          <p:cNvPr id="314" name="Google Shape;314;p18"/>
          <p:cNvSpPr txBox="1">
            <a:spLocks noGrp="1"/>
          </p:cNvSpPr>
          <p:nvPr>
            <p:ph type="body" idx="1"/>
          </p:nvPr>
        </p:nvSpPr>
        <p:spPr>
          <a:xfrm>
            <a:off x="810175" y="4063275"/>
            <a:ext cx="7464600" cy="689700"/>
          </a:xfrm>
          <a:prstGeom prst="rect">
            <a:avLst/>
          </a:prstGeom>
        </p:spPr>
        <p:txBody>
          <a:bodyPr spcFirstLastPara="1" wrap="square" lIns="91425" tIns="91425" rIns="91425" bIns="91425" anchor="t" anchorCtr="0">
            <a:noAutofit/>
          </a:bodyPr>
          <a:lstStyle/>
          <a:p>
            <a:pPr marL="0" lvl="0" indent="457200" algn="ctr" rtl="0">
              <a:spcBef>
                <a:spcPts val="0"/>
              </a:spcBef>
              <a:spcAft>
                <a:spcPts val="0"/>
              </a:spcAft>
              <a:buClr>
                <a:schemeClr val="dk1"/>
              </a:buClr>
              <a:buSzPts val="1100"/>
              <a:buFont typeface="Arial"/>
              <a:buNone/>
            </a:pPr>
            <a:endParaRPr sz="1100">
              <a:solidFill>
                <a:schemeClr val="dk1"/>
              </a:solidFill>
            </a:endParaRPr>
          </a:p>
          <a:p>
            <a:pPr marL="0" lvl="0" indent="0" algn="ctr" rtl="0">
              <a:spcBef>
                <a:spcPts val="0"/>
              </a:spcBef>
              <a:spcAft>
                <a:spcPts val="0"/>
              </a:spcAft>
              <a:buClr>
                <a:schemeClr val="dk1"/>
              </a:buClr>
              <a:buSzPts val="1100"/>
              <a:buFont typeface="Arial"/>
              <a:buNone/>
            </a:pPr>
            <a:r>
              <a:rPr lang="en" sz="1100">
                <a:solidFill>
                  <a:schemeClr val="dk1"/>
                </a:solidFill>
              </a:rPr>
              <a:t>The CNN-RNN-RNN net in paper </a:t>
            </a:r>
            <a:r>
              <a:rPr lang="en" sz="1100" i="1" u="sng">
                <a:solidFill>
                  <a:srgbClr val="1155CC"/>
                </a:solidFill>
                <a:hlinkClick r:id="rId3"/>
              </a:rPr>
              <a:t>Clinically Accurate Chest X-Ray Report Generation</a:t>
            </a:r>
            <a:endParaRPr/>
          </a:p>
        </p:txBody>
      </p:sp>
      <p:pic>
        <p:nvPicPr>
          <p:cNvPr id="315" name="Google Shape;315;p18"/>
          <p:cNvPicPr preferRelativeResize="0"/>
          <p:nvPr/>
        </p:nvPicPr>
        <p:blipFill>
          <a:blip r:embed="rId4">
            <a:alphaModFix/>
          </a:blip>
          <a:stretch>
            <a:fillRect/>
          </a:stretch>
        </p:blipFill>
        <p:spPr>
          <a:xfrm>
            <a:off x="810175" y="1445475"/>
            <a:ext cx="7523638" cy="2541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Dataset: Chest X-ray Images with Text Reports</a:t>
            </a:r>
            <a:endParaRPr/>
          </a:p>
        </p:txBody>
      </p:sp>
      <p:sp>
        <p:nvSpPr>
          <p:cNvPr id="322" name="Google Shape;322;p19"/>
          <p:cNvSpPr txBox="1">
            <a:spLocks noGrp="1"/>
          </p:cNvSpPr>
          <p:nvPr>
            <p:ph type="body" idx="1"/>
          </p:nvPr>
        </p:nvSpPr>
        <p:spPr>
          <a:xfrm>
            <a:off x="1303800" y="1217750"/>
            <a:ext cx="7030500" cy="1785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Char char="●"/>
            </a:pPr>
            <a:r>
              <a:rPr lang="en" u="sng">
                <a:solidFill>
                  <a:schemeClr val="hlink"/>
                </a:solidFill>
                <a:hlinkClick r:id="rId3"/>
              </a:rPr>
              <a:t>Open-I </a:t>
            </a:r>
            <a:r>
              <a:rPr lang="en" u="sng">
                <a:solidFill>
                  <a:schemeClr val="hlink"/>
                </a:solidFill>
                <a:highlight>
                  <a:srgbClr val="FFFFFF"/>
                </a:highlight>
                <a:hlinkClick r:id="rId3"/>
              </a:rPr>
              <a:t>Indiana University Chest X-ray Collection</a:t>
            </a:r>
            <a:r>
              <a:rPr lang="en">
                <a:solidFill>
                  <a:schemeClr val="dk1"/>
                </a:solidFill>
              </a:rPr>
              <a:t> from Indiana Network for Patient Care </a:t>
            </a:r>
            <a:endParaRPr>
              <a:solidFill>
                <a:schemeClr val="dk1"/>
              </a:solidFill>
            </a:endParaRPr>
          </a:p>
          <a:p>
            <a:pPr marL="457200" lvl="0" indent="-311150" algn="l" rtl="0">
              <a:spcBef>
                <a:spcPts val="0"/>
              </a:spcBef>
              <a:spcAft>
                <a:spcPts val="0"/>
              </a:spcAft>
              <a:buClr>
                <a:schemeClr val="dk1"/>
              </a:buClr>
              <a:buSzPts val="1300"/>
              <a:buChar char="●"/>
            </a:pPr>
            <a:r>
              <a:rPr lang="en">
                <a:solidFill>
                  <a:schemeClr val="dk1"/>
                </a:solidFill>
              </a:rPr>
              <a:t>Contains 7466 frontal and lateral Chest X-ray images of 3,999 patients</a:t>
            </a:r>
            <a:endParaRPr>
              <a:solidFill>
                <a:schemeClr val="dk1"/>
              </a:solidFill>
            </a:endParaRPr>
          </a:p>
          <a:p>
            <a:pPr marL="457200" lvl="0" indent="-311150" algn="l" rtl="0">
              <a:spcBef>
                <a:spcPts val="0"/>
              </a:spcBef>
              <a:spcAft>
                <a:spcPts val="0"/>
              </a:spcAft>
              <a:buClr>
                <a:schemeClr val="dk1"/>
              </a:buClr>
              <a:buSzPts val="1300"/>
              <a:buChar char="●"/>
            </a:pPr>
            <a:r>
              <a:rPr lang="en">
                <a:solidFill>
                  <a:schemeClr val="dk1"/>
                </a:solidFill>
              </a:rPr>
              <a:t>Diagnostic reports including “findings” and “impressions” provided by radiologists </a:t>
            </a:r>
            <a:endParaRPr>
              <a:solidFill>
                <a:schemeClr val="dk1"/>
              </a:solidFill>
            </a:endParaRPr>
          </a:p>
          <a:p>
            <a:pPr marL="457200" lvl="0" indent="-311150" algn="l" rtl="0">
              <a:spcBef>
                <a:spcPts val="0"/>
              </a:spcBef>
              <a:spcAft>
                <a:spcPts val="0"/>
              </a:spcAft>
              <a:buClr>
                <a:schemeClr val="dk1"/>
              </a:buClr>
              <a:buSzPts val="1300"/>
              <a:buChar char="●"/>
            </a:pPr>
            <a:r>
              <a:rPr lang="en">
                <a:solidFill>
                  <a:schemeClr val="dk1"/>
                </a:solidFill>
              </a:rPr>
              <a:t>Contains reports for 3852 out of 3999 patients</a:t>
            </a:r>
            <a:endParaRPr>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Some “findings” or “impressions” items are empty</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We currently work with “impressions”</a:t>
            </a:r>
            <a:endParaRPr>
              <a:solidFill>
                <a:schemeClr val="dk1"/>
              </a:solidFill>
            </a:endParaRPr>
          </a:p>
          <a:p>
            <a:pPr marL="457200" lvl="0" indent="0" algn="l" rtl="0">
              <a:spcBef>
                <a:spcPts val="1600"/>
              </a:spcBef>
              <a:spcAft>
                <a:spcPts val="1600"/>
              </a:spcAft>
              <a:buNone/>
            </a:pPr>
            <a:endParaRPr>
              <a:solidFill>
                <a:schemeClr val="dk1"/>
              </a:solidFill>
            </a:endParaRPr>
          </a:p>
        </p:txBody>
      </p:sp>
      <p:pic>
        <p:nvPicPr>
          <p:cNvPr id="323" name="Google Shape;323;p19"/>
          <p:cNvPicPr preferRelativeResize="0"/>
          <p:nvPr/>
        </p:nvPicPr>
        <p:blipFill>
          <a:blip r:embed="rId4">
            <a:alphaModFix/>
          </a:blip>
          <a:stretch>
            <a:fillRect/>
          </a:stretch>
        </p:blipFill>
        <p:spPr>
          <a:xfrm>
            <a:off x="1255312" y="3093425"/>
            <a:ext cx="7127474" cy="1389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20"/>
          <p:cNvPicPr preferRelativeResize="0"/>
          <p:nvPr/>
        </p:nvPicPr>
        <p:blipFill>
          <a:blip r:embed="rId3">
            <a:alphaModFix/>
          </a:blip>
          <a:stretch>
            <a:fillRect/>
          </a:stretch>
        </p:blipFill>
        <p:spPr>
          <a:xfrm>
            <a:off x="1322900" y="127900"/>
            <a:ext cx="6470025" cy="4867499"/>
          </a:xfrm>
          <a:prstGeom prst="rect">
            <a:avLst/>
          </a:prstGeom>
          <a:noFill/>
          <a:ln>
            <a:noFill/>
          </a:ln>
        </p:spPr>
      </p:pic>
      <p:sp>
        <p:nvSpPr>
          <p:cNvPr id="330" name="Google Shape;330;p20"/>
          <p:cNvSpPr txBox="1">
            <a:spLocks noGrp="1"/>
          </p:cNvSpPr>
          <p:nvPr>
            <p:ph type="title"/>
          </p:nvPr>
        </p:nvSpPr>
        <p:spPr>
          <a:xfrm rot="-5400000">
            <a:off x="178100" y="2027500"/>
            <a:ext cx="2076600" cy="91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highlight>
                  <a:srgbClr val="FFFFFF"/>
                </a:highlight>
              </a:rPr>
              <a:t>Model Schematic</a:t>
            </a:r>
            <a:endParaRPr sz="1800"/>
          </a:p>
        </p:txBody>
      </p:sp>
      <p:sp>
        <p:nvSpPr>
          <p:cNvPr id="331" name="Google Shape;331;p20"/>
          <p:cNvSpPr txBox="1"/>
          <p:nvPr/>
        </p:nvSpPr>
        <p:spPr>
          <a:xfrm>
            <a:off x="3500175" y="3477300"/>
            <a:ext cx="661200" cy="21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Nunito"/>
                <a:ea typeface="Nunito"/>
                <a:cs typeface="Nunito"/>
                <a:sym typeface="Nunito"/>
              </a:rPr>
              <a:t>[512]</a:t>
            </a:r>
            <a:endParaRPr sz="1000">
              <a:latin typeface="Nunito"/>
              <a:ea typeface="Nunito"/>
              <a:cs typeface="Nunito"/>
              <a:sym typeface="Nunito"/>
            </a:endParaRPr>
          </a:p>
        </p:txBody>
      </p:sp>
      <p:sp>
        <p:nvSpPr>
          <p:cNvPr id="332" name="Google Shape;332;p20"/>
          <p:cNvSpPr txBox="1"/>
          <p:nvPr/>
        </p:nvSpPr>
        <p:spPr>
          <a:xfrm>
            <a:off x="7792925" y="4067200"/>
            <a:ext cx="12831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434343"/>
                </a:solidFill>
                <a:latin typeface="Nunito"/>
                <a:ea typeface="Nunito"/>
                <a:cs typeface="Nunito"/>
                <a:sym typeface="Nunito"/>
              </a:rPr>
              <a:t>Image partially adapted from </a:t>
            </a:r>
            <a:r>
              <a:rPr lang="en" sz="900" u="sng">
                <a:solidFill>
                  <a:srgbClr val="434343"/>
                </a:solidFill>
                <a:latin typeface="Nunito"/>
                <a:ea typeface="Nunito"/>
                <a:cs typeface="Nunito"/>
                <a:sym typeface="Nunito"/>
                <a:hlinkClick r:id="rId4"/>
              </a:rPr>
              <a:t>TensorFlow Tutorial #22</a:t>
            </a:r>
            <a:endParaRPr sz="900">
              <a:solidFill>
                <a:srgbClr val="434343"/>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21"/>
          <p:cNvPicPr preferRelativeResize="0"/>
          <p:nvPr/>
        </p:nvPicPr>
        <p:blipFill>
          <a:blip r:embed="rId3">
            <a:alphaModFix/>
          </a:blip>
          <a:stretch>
            <a:fillRect/>
          </a:stretch>
        </p:blipFill>
        <p:spPr>
          <a:xfrm>
            <a:off x="1366250" y="1455925"/>
            <a:ext cx="6669950" cy="2507775"/>
          </a:xfrm>
          <a:prstGeom prst="rect">
            <a:avLst/>
          </a:prstGeom>
          <a:noFill/>
          <a:ln>
            <a:noFill/>
          </a:ln>
        </p:spPr>
      </p:pic>
      <p:sp>
        <p:nvSpPr>
          <p:cNvPr id="339" name="Google Shape;339;p21"/>
          <p:cNvSpPr txBox="1">
            <a:spLocks noGrp="1"/>
          </p:cNvSpPr>
          <p:nvPr>
            <p:ph type="title"/>
          </p:nvPr>
        </p:nvSpPr>
        <p:spPr>
          <a:xfrm>
            <a:off x="1303800" y="598575"/>
            <a:ext cx="7030500" cy="51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highlight>
                  <a:srgbClr val="FFFFFF"/>
                </a:highlight>
              </a:rPr>
              <a:t> Model Architecture: DenseNet-121</a:t>
            </a:r>
            <a:endParaRPr sz="1800"/>
          </a:p>
        </p:txBody>
      </p:sp>
      <p:sp>
        <p:nvSpPr>
          <p:cNvPr id="340" name="Google Shape;340;p21"/>
          <p:cNvSpPr txBox="1">
            <a:spLocks noGrp="1"/>
          </p:cNvSpPr>
          <p:nvPr>
            <p:ph type="body" idx="1"/>
          </p:nvPr>
        </p:nvSpPr>
        <p:spPr>
          <a:xfrm>
            <a:off x="1366250" y="1224375"/>
            <a:ext cx="7466100" cy="37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solidFill>
                  <a:schemeClr val="dk1"/>
                </a:solidFill>
              </a:rPr>
              <a:t>DenseNet-121 Architecture:</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Activation: ReLU + tanh</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Total parameters: </a:t>
            </a:r>
            <a:r>
              <a:rPr lang="en" sz="1050">
                <a:solidFill>
                  <a:srgbClr val="000000"/>
                </a:solidFill>
                <a:highlight>
                  <a:srgbClr val="FFFFFF"/>
                </a:highlight>
                <a:latin typeface="Arial"/>
                <a:ea typeface="Arial"/>
                <a:cs typeface="Arial"/>
                <a:sym typeface="Arial"/>
              </a:rPr>
              <a:t>7,037,504 (DenseNet) + 33,554,944 = 40,592,448</a:t>
            </a:r>
            <a:endParaRPr sz="1050">
              <a:solidFill>
                <a:srgbClr val="000000"/>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50">
              <a:solidFill>
                <a:srgbClr val="000000"/>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50">
              <a:solidFill>
                <a:srgbClr val="000000"/>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solidFill>
                <a:schemeClr val="dk1"/>
              </a:solidFill>
            </a:endParaRPr>
          </a:p>
        </p:txBody>
      </p:sp>
      <p:sp>
        <p:nvSpPr>
          <p:cNvPr id="341" name="Google Shape;341;p21"/>
          <p:cNvSpPr txBox="1"/>
          <p:nvPr/>
        </p:nvSpPr>
        <p:spPr>
          <a:xfrm>
            <a:off x="4149975" y="4812300"/>
            <a:ext cx="49941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434343"/>
                </a:solidFill>
                <a:latin typeface="Nunito"/>
                <a:ea typeface="Nunito"/>
                <a:cs typeface="Nunito"/>
                <a:sym typeface="Nunito"/>
              </a:rPr>
              <a:t>Image partially adapted from </a:t>
            </a:r>
            <a:r>
              <a:rPr lang="en" sz="900" u="sng">
                <a:solidFill>
                  <a:schemeClr val="hlink"/>
                </a:solidFill>
                <a:latin typeface="Nunito"/>
                <a:ea typeface="Nunito"/>
                <a:cs typeface="Nunito"/>
                <a:sym typeface="Nunito"/>
                <a:hlinkClick r:id="rId4"/>
              </a:rPr>
              <a:t>Understanding &amp; Visualizing DenseNet-121</a:t>
            </a:r>
            <a:r>
              <a:rPr lang="en" sz="900">
                <a:solidFill>
                  <a:srgbClr val="434343"/>
                </a:solidFill>
                <a:latin typeface="Nunito"/>
                <a:ea typeface="Nunito"/>
                <a:cs typeface="Nunito"/>
                <a:sym typeface="Nunito"/>
              </a:rPr>
              <a:t> by Pablo Ruiz</a:t>
            </a:r>
            <a:endParaRPr sz="900">
              <a:solidFill>
                <a:srgbClr val="434343"/>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2156</Words>
  <Application>Microsoft Macintosh PowerPoint</Application>
  <PresentationFormat>On-screen Show (16:9)</PresentationFormat>
  <Paragraphs>200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Arial</vt:lpstr>
      <vt:lpstr>Maven Pro</vt:lpstr>
      <vt:lpstr>Nunito</vt:lpstr>
      <vt:lpstr>Georgia</vt:lpstr>
      <vt:lpstr>Momentum</vt:lpstr>
      <vt:lpstr>ECE 228 Final Project:   Radiology Report Generation Using Deep Learning </vt:lpstr>
      <vt:lpstr>Background</vt:lpstr>
      <vt:lpstr>Background</vt:lpstr>
      <vt:lpstr>How machine learning/deep learning can help solve this problem</vt:lpstr>
      <vt:lpstr>Literature survey</vt:lpstr>
      <vt:lpstr>Literature survey</vt:lpstr>
      <vt:lpstr>Dataset: Chest X-ray Images with Text Reports</vt:lpstr>
      <vt:lpstr>Model Schematic</vt:lpstr>
      <vt:lpstr> Model Architecture: DenseNet-121</vt:lpstr>
      <vt:lpstr> Model Architecture: RNN &amp; GRU Layer</vt:lpstr>
      <vt:lpstr> Data Processing &amp; Feature Extraction</vt:lpstr>
      <vt:lpstr> Data Processing &amp; Feature Extraction</vt:lpstr>
      <vt:lpstr>Results: Model Training &amp; Loss Evaluation</vt:lpstr>
      <vt:lpstr>Results &amp; Observations</vt:lpstr>
      <vt:lpstr>Results &amp; Observations</vt:lpstr>
      <vt:lpstr>Further items to be completed before final report submission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228 Final Project:   Radiology Report Generation Using Deep Learning </dc:title>
  <cp:lastModifiedBy>Feng, Moira</cp:lastModifiedBy>
  <cp:revision>1</cp:revision>
  <dcterms:modified xsi:type="dcterms:W3CDTF">2020-06-05T06:47:00Z</dcterms:modified>
</cp:coreProperties>
</file>