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964" r:id="rId1"/>
  </p:sldMasterIdLst>
  <p:notesMasterIdLst>
    <p:notesMasterId r:id="rId23"/>
  </p:notesMasterIdLst>
  <p:sldIdLst>
    <p:sldId id="274" r:id="rId2"/>
    <p:sldId id="272" r:id="rId3"/>
    <p:sldId id="257" r:id="rId4"/>
    <p:sldId id="258" r:id="rId5"/>
    <p:sldId id="260" r:id="rId6"/>
    <p:sldId id="259" r:id="rId7"/>
    <p:sldId id="275" r:id="rId8"/>
    <p:sldId id="279" r:id="rId9"/>
    <p:sldId id="262" r:id="rId10"/>
    <p:sldId id="276" r:id="rId11"/>
    <p:sldId id="277" r:id="rId12"/>
    <p:sldId id="263" r:id="rId13"/>
    <p:sldId id="264" r:id="rId14"/>
    <p:sldId id="278" r:id="rId15"/>
    <p:sldId id="265" r:id="rId16"/>
    <p:sldId id="266" r:id="rId17"/>
    <p:sldId id="267" r:id="rId18"/>
    <p:sldId id="268" r:id="rId19"/>
    <p:sldId id="273" r:id="rId20"/>
    <p:sldId id="269" r:id="rId21"/>
    <p:sldId id="270" r:id="rId22"/>
  </p:sldIdLst>
  <p:sldSz cx="9144000" cy="5143500" type="screen16x9"/>
  <p:notesSz cx="6858000" cy="9144000"/>
  <p:embeddedFontLst>
    <p:embeddedFont>
      <p:font typeface="Lato" panose="020F0502020204030203"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aming La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90B8"/>
    <a:srgbClr val="172D56"/>
    <a:srgbClr val="193360"/>
    <a:srgbClr val="569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419"/>
  </p:normalViewPr>
  <p:slideViewPr>
    <p:cSldViewPr snapToGrid="0">
      <p:cViewPr varScale="1">
        <p:scale>
          <a:sx n="148" d="100"/>
          <a:sy n="148" d="100"/>
        </p:scale>
        <p:origin x="208" y="2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ytorch.org/tutorials/beginner/dcgan_faces_tutorial.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7af07ff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7af07ff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900"/>
              </a:spcAft>
              <a:buNone/>
            </a:pPr>
            <a:endParaRPr sz="1200" dirty="0">
              <a:latin typeface="Lato"/>
              <a:ea typeface="Lato"/>
              <a:cs typeface="Lato"/>
              <a:sym typeface="La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7fb553a2e_4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DCGAN: </a:t>
            </a:r>
            <a:r>
              <a:rPr lang="en" u="sng">
                <a:solidFill>
                  <a:schemeClr val="accent5"/>
                </a:solidFill>
                <a:hlinkClick r:id="rId3"/>
              </a:rPr>
              <a:t>https://pytorch.org/tutorials/beginner/dcgan_faces_tutorial.html</a:t>
            </a:r>
            <a:endParaRPr/>
          </a:p>
        </p:txBody>
      </p:sp>
      <p:sp>
        <p:nvSpPr>
          <p:cNvPr id="231" name="Google Shape;231;g87fb553a2e_4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7fb553a2e_4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87fb553a2e_4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6</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7dbfac0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7dbfac0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493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7dbfac0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7dbfac0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7dbfac002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7dbfac002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7dbfac002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7dbfac002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7dbfac002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87dbfac002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60ecb6071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60ecb6071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632ca6b7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8632ca6b7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60ecb6071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60ecb6071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000" dirty="0"/>
          </a:p>
          <a:p>
            <a:pPr marL="0" lvl="0" indent="0" algn="l" rtl="0">
              <a:lnSpc>
                <a:spcPct val="115000"/>
              </a:lnSpc>
              <a:spcBef>
                <a:spcPts val="1200"/>
              </a:spcBef>
              <a:spcAft>
                <a:spcPts val="0"/>
              </a:spcAft>
              <a:buNone/>
            </a:pPr>
            <a:endParaRPr sz="1000" i="1" dirty="0"/>
          </a:p>
          <a:p>
            <a:pPr marL="0" lvl="0" indent="0" algn="l" rtl="0">
              <a:spcBef>
                <a:spcPts val="120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60ecb607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60ecb607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60ecb607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60ecb607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60ecb6071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60ecb607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r>
              <a:rPr lang="en" sz="1200" dirty="0">
                <a:latin typeface="Lato"/>
                <a:ea typeface="Lato"/>
                <a:cs typeface="Lato"/>
                <a:sym typeface="Lato"/>
              </a:rPr>
              <a:t>4. Details on the dataset. (1 slide)</a:t>
            </a:r>
            <a:endParaRPr sz="1200" dirty="0">
              <a:latin typeface="Lato"/>
              <a:ea typeface="Lato"/>
              <a:cs typeface="Lato"/>
              <a:sym typeface="Lato"/>
            </a:endParaRPr>
          </a:p>
          <a:p>
            <a:pPr marL="0" lvl="0" indent="0" algn="l" rtl="0">
              <a:lnSpc>
                <a:spcPct val="115000"/>
              </a:lnSpc>
              <a:spcBef>
                <a:spcPts val="900"/>
              </a:spcBef>
              <a:spcAft>
                <a:spcPts val="0"/>
              </a:spcAft>
              <a:buNone/>
            </a:pPr>
            <a:r>
              <a:rPr lang="en" sz="1200" dirty="0">
                <a:latin typeface="Lato"/>
                <a:ea typeface="Lato"/>
                <a:cs typeface="Lato"/>
                <a:sym typeface="Lato"/>
              </a:rPr>
              <a:t>Did you generate dataset or used it from another source. What are the different classes/dimension and size of data. </a:t>
            </a:r>
            <a:endParaRPr sz="1200" dirty="0">
              <a:latin typeface="Lato"/>
              <a:ea typeface="Lato"/>
              <a:cs typeface="Lato"/>
              <a:sym typeface="Lato"/>
            </a:endParaRPr>
          </a:p>
          <a:p>
            <a:pPr marL="0" lvl="0" indent="0" algn="l" rtl="0">
              <a:lnSpc>
                <a:spcPct val="115000"/>
              </a:lnSpc>
              <a:spcBef>
                <a:spcPts val="1200"/>
              </a:spcBef>
              <a:spcAft>
                <a:spcPts val="0"/>
              </a:spcAft>
              <a:buNone/>
            </a:pPr>
            <a:r>
              <a:rPr lang="en" sz="1000" dirty="0"/>
              <a:t>In the LIN dataset, the red channel signal always </a:t>
            </a:r>
            <a:r>
              <a:rPr lang="en" sz="1000" dirty="0" err="1"/>
              <a:t>cor</a:t>
            </a:r>
            <a:r>
              <a:rPr lang="en" sz="1000" dirty="0"/>
              <a:t>- responds to a protein named Bgs4, which localizes to the areas of active growth of cells. The green channel signal in- stead corresponds to any of 41 different “polarity factors”,</a:t>
            </a:r>
            <a:endParaRPr sz="1000" dirty="0"/>
          </a:p>
          <a:p>
            <a:pPr marL="0" lvl="0" indent="0" algn="l" rtl="0">
              <a:lnSpc>
                <a:spcPct val="115000"/>
              </a:lnSpc>
              <a:spcBef>
                <a:spcPts val="120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670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60ecb6071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60ecb607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900"/>
              </a:spcBef>
              <a:spcAft>
                <a:spcPts val="0"/>
              </a:spcAft>
              <a:buNone/>
            </a:pPr>
            <a:r>
              <a:rPr lang="en" sz="1200" dirty="0">
                <a:latin typeface="Lato"/>
                <a:ea typeface="Lato"/>
                <a:cs typeface="Lato"/>
                <a:sym typeface="Lato"/>
              </a:rPr>
              <a:t>4. Details on the dataset. (1 slide)</a:t>
            </a:r>
            <a:endParaRPr sz="1200" dirty="0">
              <a:latin typeface="Lato"/>
              <a:ea typeface="Lato"/>
              <a:cs typeface="Lato"/>
              <a:sym typeface="Lato"/>
            </a:endParaRPr>
          </a:p>
          <a:p>
            <a:pPr marL="0" lvl="0" indent="0" algn="l" rtl="0">
              <a:lnSpc>
                <a:spcPct val="115000"/>
              </a:lnSpc>
              <a:spcBef>
                <a:spcPts val="900"/>
              </a:spcBef>
              <a:spcAft>
                <a:spcPts val="0"/>
              </a:spcAft>
              <a:buNone/>
            </a:pPr>
            <a:r>
              <a:rPr lang="en" sz="1200" dirty="0">
                <a:latin typeface="Lato"/>
                <a:ea typeface="Lato"/>
                <a:cs typeface="Lato"/>
                <a:sym typeface="Lato"/>
              </a:rPr>
              <a:t>Did you generate dataset or used it from another source. What are the different classes/dimension and size of data. </a:t>
            </a:r>
            <a:endParaRPr sz="1200" dirty="0">
              <a:latin typeface="Lato"/>
              <a:ea typeface="Lato"/>
              <a:cs typeface="Lato"/>
              <a:sym typeface="Lato"/>
            </a:endParaRPr>
          </a:p>
          <a:p>
            <a:pPr marL="0" lvl="0" indent="0" algn="l" rtl="0">
              <a:lnSpc>
                <a:spcPct val="115000"/>
              </a:lnSpc>
              <a:spcBef>
                <a:spcPts val="1200"/>
              </a:spcBef>
              <a:spcAft>
                <a:spcPts val="0"/>
              </a:spcAft>
              <a:buNone/>
            </a:pPr>
            <a:r>
              <a:rPr lang="en" sz="1000" dirty="0"/>
              <a:t>In the LIN dataset, the red channel signal always </a:t>
            </a:r>
            <a:r>
              <a:rPr lang="en" sz="1000" dirty="0" err="1"/>
              <a:t>cor</a:t>
            </a:r>
            <a:r>
              <a:rPr lang="en" sz="1000" dirty="0"/>
              <a:t>- responds to a protein named Bgs4, which localizes to the areas of active growth of cells. The green channel signal in- stead corresponds to any of 41 different “polarity factors”,</a:t>
            </a:r>
            <a:endParaRPr sz="1000" dirty="0"/>
          </a:p>
          <a:p>
            <a:pPr marL="0" lvl="0" indent="0" algn="l" rtl="0">
              <a:lnSpc>
                <a:spcPct val="115000"/>
              </a:lnSpc>
              <a:spcBef>
                <a:spcPts val="120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5726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632ca6b7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632ca6b7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Note: </a:t>
            </a:r>
            <a:endParaRPr sz="1000" dirty="0"/>
          </a:p>
          <a:p>
            <a:pPr marL="457200" lvl="0" indent="-292100" algn="l" rtl="0">
              <a:spcBef>
                <a:spcPts val="0"/>
              </a:spcBef>
              <a:spcAft>
                <a:spcPts val="0"/>
              </a:spcAft>
              <a:buSzPts val="1000"/>
              <a:buAutoNum type="arabicPeriod"/>
            </a:pPr>
            <a:r>
              <a:rPr lang="en" sz="1000" dirty="0"/>
              <a:t>Normal GAN is actually a minimax game between neural network: generator and discriminator. The generator constructs images given random noise, while the discriminator tries to classify if its input image is real or fake. In GAN, the loss measures how well it fools the discriminator rather than a measure of the image quality. Normal GAN use JS divergence as loss measurement.</a:t>
            </a:r>
            <a:endParaRPr sz="1000" dirty="0"/>
          </a:p>
          <a:p>
            <a:pPr marL="457200" lvl="0" indent="-292100" algn="l" rtl="0">
              <a:spcBef>
                <a:spcPts val="0"/>
              </a:spcBef>
              <a:spcAft>
                <a:spcPts val="0"/>
              </a:spcAft>
              <a:buSzPts val="1000"/>
              <a:buAutoNum type="arabicPeriod"/>
            </a:pPr>
            <a:r>
              <a:rPr lang="en" sz="1000" dirty="0"/>
              <a:t>WGAN replaces JS divergence with Wasserstein distance to measure loss. The main contribution of WGAN is the following two points: (1) it correlate loss metric and image quality. As we can see in Figure 1, the generator loss in GAN does not drop even the image quality improves. Hence, we cannot tell the progress from its value. We need to save the testing images and evaluate it visually. On the contrary, WGAN loss function reflects the image quality which is more desirable. (2) WGAN improves training stability. Normal GAN is difficult to train. As we can see in Figure 2, without Batch Normalization, standard GAN failed to learn while the WGAN still was able to produce samples.</a:t>
            </a:r>
            <a:endParaRPr sz="1000" dirty="0"/>
          </a:p>
          <a:p>
            <a:pPr marL="457200" lvl="0" indent="-292100" algn="l" rtl="0">
              <a:spcBef>
                <a:spcPts val="0"/>
              </a:spcBef>
              <a:spcAft>
                <a:spcPts val="0"/>
              </a:spcAft>
              <a:buSzPts val="1000"/>
              <a:buAutoNum type="arabicPeriod"/>
            </a:pPr>
            <a:r>
              <a:rPr lang="en" sz="1000" dirty="0"/>
              <a:t>WGAN-GP add gradient penalty to cost function to improve the image quality.</a:t>
            </a:r>
            <a:endParaRPr sz="1000" dirty="0"/>
          </a:p>
          <a:p>
            <a:pPr marL="0" lvl="0" indent="0" algn="l" rtl="0">
              <a:spcBef>
                <a:spcPts val="0"/>
              </a:spcBef>
              <a:spcAft>
                <a:spcPts val="0"/>
              </a:spcAft>
              <a:buNone/>
            </a:pPr>
            <a:r>
              <a:rPr lang="en" sz="1000" dirty="0"/>
              <a:t>In general, we implement these three kinds of GAN framework and compare their performance.</a:t>
            </a:r>
            <a:endParaRPr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632ca6b7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632ca6b7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Note: </a:t>
            </a:r>
            <a:endParaRPr sz="1000" dirty="0"/>
          </a:p>
          <a:p>
            <a:pPr marL="457200" lvl="0" indent="-292100" algn="l" rtl="0">
              <a:spcBef>
                <a:spcPts val="0"/>
              </a:spcBef>
              <a:spcAft>
                <a:spcPts val="0"/>
              </a:spcAft>
              <a:buSzPts val="1000"/>
              <a:buAutoNum type="arabicPeriod"/>
            </a:pPr>
            <a:r>
              <a:rPr lang="en" sz="1000" dirty="0"/>
              <a:t>Normal GAN is actually a minimax game between neural network: generator and discriminator. The generator constructs images given random noise, while the discriminator tries to classify if its input image is real or fake. In GAN, the loss measures how well it fools the discriminator rather than a measure of the image quality. Normal GAN use JS divergence as loss measurement.</a:t>
            </a:r>
            <a:endParaRPr sz="1000" dirty="0"/>
          </a:p>
          <a:p>
            <a:pPr marL="457200" lvl="0" indent="-292100" algn="l" rtl="0">
              <a:spcBef>
                <a:spcPts val="0"/>
              </a:spcBef>
              <a:spcAft>
                <a:spcPts val="0"/>
              </a:spcAft>
              <a:buSzPts val="1000"/>
              <a:buAutoNum type="arabicPeriod"/>
            </a:pPr>
            <a:r>
              <a:rPr lang="en" sz="1000" dirty="0"/>
              <a:t>WGAN replaces JS divergence with Wasserstein distance to measure loss. The main contribution of WGAN is the following two points: (1) it correlate loss metric and image quality. As we can see in Figure 1, the generator loss in GAN does not drop even the image quality improves. Hence, we cannot tell the progress from its value. We need to save the testing images and evaluate it visually. On the contrary, WGAN loss function reflects the image quality which is more desirable. (2) WGAN improves training stability. Normal GAN is difficult to train. As we can see in Figure 2, without Batch Normalization, standard GAN failed to learn while the WGAN still was able to produce samples.</a:t>
            </a:r>
            <a:endParaRPr sz="1000" dirty="0"/>
          </a:p>
          <a:p>
            <a:pPr marL="457200" lvl="0" indent="-292100" algn="l" rtl="0">
              <a:spcBef>
                <a:spcPts val="0"/>
              </a:spcBef>
              <a:spcAft>
                <a:spcPts val="0"/>
              </a:spcAft>
              <a:buSzPts val="1000"/>
              <a:buAutoNum type="arabicPeriod"/>
            </a:pPr>
            <a:r>
              <a:rPr lang="en" sz="1000" dirty="0"/>
              <a:t>WGAN-GP add gradient penalty to cost function to improve the image quality.</a:t>
            </a:r>
            <a:endParaRPr sz="1000" dirty="0"/>
          </a:p>
          <a:p>
            <a:pPr marL="0" lvl="0" indent="0" algn="l" rtl="0">
              <a:spcBef>
                <a:spcPts val="0"/>
              </a:spcBef>
              <a:spcAft>
                <a:spcPts val="0"/>
              </a:spcAft>
              <a:buNone/>
            </a:pPr>
            <a:r>
              <a:rPr lang="en" sz="1000" dirty="0"/>
              <a:t>In general, we implement these three kinds of GAN framework and compare their performance.</a:t>
            </a:r>
            <a:endParaRPr sz="1000" dirty="0"/>
          </a:p>
        </p:txBody>
      </p:sp>
    </p:spTree>
    <p:extLst>
      <p:ext uri="{BB962C8B-B14F-4D97-AF65-F5344CB8AC3E}">
        <p14:creationId xmlns:p14="http://schemas.microsoft.com/office/powerpoint/2010/main" val="162876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632ca6b7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632ca6b7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Note: </a:t>
            </a:r>
            <a:endParaRPr sz="1000" dirty="0"/>
          </a:p>
          <a:p>
            <a:pPr marL="457200" lvl="0" indent="-292100" algn="l" rtl="0">
              <a:spcBef>
                <a:spcPts val="0"/>
              </a:spcBef>
              <a:spcAft>
                <a:spcPts val="0"/>
              </a:spcAft>
              <a:buSzPts val="1000"/>
              <a:buAutoNum type="arabicPeriod"/>
            </a:pPr>
            <a:r>
              <a:rPr lang="en" sz="1000" dirty="0"/>
              <a:t>Normal GAN is actually a minimax game between neural network: generator and discriminator. The generator constructs images given random noise, while the discriminator tries to classify if its input image is real or fake. In GAN, the loss measures how well it fools the discriminator rather than a measure of the image quality. Normal GAN use JS divergence as loss measurement.</a:t>
            </a:r>
            <a:endParaRPr sz="1000" dirty="0"/>
          </a:p>
          <a:p>
            <a:pPr marL="457200" lvl="0" indent="-292100" algn="l" rtl="0">
              <a:spcBef>
                <a:spcPts val="0"/>
              </a:spcBef>
              <a:spcAft>
                <a:spcPts val="0"/>
              </a:spcAft>
              <a:buSzPts val="1000"/>
              <a:buAutoNum type="arabicPeriod"/>
            </a:pPr>
            <a:r>
              <a:rPr lang="en" sz="1000" dirty="0"/>
              <a:t>WGAN replaces JS divergence with Wasserstein distance to measure loss. The main contribution of WGAN is the following two points: (1) it correlate loss metric and image quality. As we can see in Figure 1, the generator loss in GAN does not drop even the image quality improves. Hence, we cannot tell the progress from its value. We need to save the testing images and evaluate it visually. On the contrary, WGAN loss function reflects the image quality which is more desirable. (2) WGAN improves training stability. Normal GAN is difficult to train. As we can see in Figure 2, without Batch Normalization, standard GAN failed to learn while the WGAN still was able to produce samples.</a:t>
            </a:r>
            <a:endParaRPr sz="1000" dirty="0"/>
          </a:p>
          <a:p>
            <a:pPr marL="457200" lvl="0" indent="-292100" algn="l" rtl="0">
              <a:spcBef>
                <a:spcPts val="0"/>
              </a:spcBef>
              <a:spcAft>
                <a:spcPts val="0"/>
              </a:spcAft>
              <a:buSzPts val="1000"/>
              <a:buAutoNum type="arabicPeriod"/>
            </a:pPr>
            <a:r>
              <a:rPr lang="en" sz="1000" dirty="0"/>
              <a:t>WGAN-GP add gradient penalty to cost function to improve the image quality.</a:t>
            </a:r>
            <a:endParaRPr sz="1000" dirty="0"/>
          </a:p>
          <a:p>
            <a:pPr marL="0" lvl="0" indent="0" algn="l" rtl="0">
              <a:spcBef>
                <a:spcPts val="0"/>
              </a:spcBef>
              <a:spcAft>
                <a:spcPts val="0"/>
              </a:spcAft>
              <a:buNone/>
            </a:pPr>
            <a:r>
              <a:rPr lang="en" sz="1000" dirty="0"/>
              <a:t>In general, we implement these three kinds of GAN framework and compare their performance.</a:t>
            </a:r>
            <a:endParaRPr sz="1000" dirty="0"/>
          </a:p>
        </p:txBody>
      </p:sp>
    </p:spTree>
    <p:extLst>
      <p:ext uri="{BB962C8B-B14F-4D97-AF65-F5344CB8AC3E}">
        <p14:creationId xmlns:p14="http://schemas.microsoft.com/office/powerpoint/2010/main" val="95916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334900" y="2314324"/>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765324"/>
            <a:ext cx="8245162" cy="1106260"/>
          </a:xfrm>
          <a:effectLst/>
        </p:spPr>
        <p:txBody>
          <a:bodyPr anchor="b">
            <a:normAutofit/>
          </a:bodyPr>
          <a:lstStyle>
            <a:lvl1pPr>
              <a:defRPr sz="27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35895" y="1871584"/>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5704463" y="4467103"/>
            <a:ext cx="2133600" cy="273844"/>
          </a:xfrm>
        </p:spPr>
        <p:txBody>
          <a:bodyPr/>
          <a:lstStyle>
            <a:lvl1pPr>
              <a:defRPr>
                <a:solidFill>
                  <a:schemeClr val="accent1">
                    <a:lumMod val="75000"/>
                    <a:lumOff val="25000"/>
                  </a:schemeClr>
                </a:solidFill>
              </a:defRPr>
            </a:lvl1pPr>
          </a:lstStyle>
          <a:p>
            <a:endParaRPr kumimoji="1" lang="zh-CN" altLang="en-US"/>
          </a:p>
        </p:txBody>
      </p:sp>
      <p:sp>
        <p:nvSpPr>
          <p:cNvPr id="5" name="Footer Placeholder 4"/>
          <p:cNvSpPr>
            <a:spLocks noGrp="1"/>
          </p:cNvSpPr>
          <p:nvPr>
            <p:ph type="ftr" sz="quarter" idx="11"/>
          </p:nvPr>
        </p:nvSpPr>
        <p:spPr>
          <a:xfrm>
            <a:off x="435894" y="4463859"/>
            <a:ext cx="5187908" cy="273844"/>
          </a:xfrm>
        </p:spPr>
        <p:txBody>
          <a:bodyPr/>
          <a:lstStyle>
            <a:lvl1pPr>
              <a:defRPr>
                <a:solidFill>
                  <a:schemeClr val="accent1">
                    <a:lumMod val="75000"/>
                    <a:lumOff val="25000"/>
                  </a:schemeClr>
                </a:solidFill>
              </a:defRPr>
            </a:lvl1pPr>
          </a:lstStyle>
          <a:p>
            <a:endParaRPr kumimoji="1" lang="zh-CN" altLang="en-US"/>
          </a:p>
        </p:txBody>
      </p:sp>
      <p:sp>
        <p:nvSpPr>
          <p:cNvPr id="6" name="Slide Number Placeholder 5"/>
          <p:cNvSpPr>
            <a:spLocks noGrp="1"/>
          </p:cNvSpPr>
          <p:nvPr>
            <p:ph type="sldNum" sz="quarter" idx="12"/>
          </p:nvPr>
        </p:nvSpPr>
        <p:spPr>
          <a:xfrm>
            <a:off x="7918725" y="4467103"/>
            <a:ext cx="762330" cy="273844"/>
          </a:xfrm>
        </p:spPr>
        <p:txBody>
          <a:bodyPr/>
          <a:lstStyle>
            <a:lvl1pPr>
              <a:defRPr>
                <a:solidFill>
                  <a:schemeClr val="accent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6778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8" name="Rectangle 7"/>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526617"/>
            <a:ext cx="8272212" cy="760350"/>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443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Rectangle 6"/>
          <p:cNvSpPr>
            <a:spLocks noChangeAspect="1"/>
          </p:cNvSpPr>
          <p:nvPr/>
        </p:nvSpPr>
        <p:spPr>
          <a:xfrm>
            <a:off x="6629401" y="449794"/>
            <a:ext cx="2180113" cy="4362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506795"/>
            <a:ext cx="1503123" cy="388730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81193" y="506795"/>
            <a:ext cx="5922209" cy="3887305"/>
          </a:xfrm>
        </p:spPr>
        <p:txBody>
          <a:bodyPr vert="eaVert" ancho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a:xfrm>
            <a:off x="6745255" y="4467103"/>
            <a:ext cx="996106" cy="273844"/>
          </a:xfrm>
        </p:spPr>
        <p:txBody>
          <a:bodyPr/>
          <a:lstStyle>
            <a:lvl1pPr>
              <a:defRPr>
                <a:solidFill>
                  <a:schemeClr val="accent1">
                    <a:lumMod val="75000"/>
                    <a:lumOff val="25000"/>
                  </a:schemeClr>
                </a:solidFill>
              </a:defRPr>
            </a:lvl1pPr>
          </a:lstStyle>
          <a:p>
            <a:endParaRPr kumimoji="1" lang="zh-CN" altLang="en-US"/>
          </a:p>
        </p:txBody>
      </p:sp>
      <p:sp>
        <p:nvSpPr>
          <p:cNvPr id="5" name="Footer Placeholder 4"/>
          <p:cNvSpPr>
            <a:spLocks noGrp="1"/>
          </p:cNvSpPr>
          <p:nvPr>
            <p:ph type="ftr" sz="quarter" idx="11"/>
          </p:nvPr>
        </p:nvSpPr>
        <p:spPr>
          <a:xfrm>
            <a:off x="581193" y="4463859"/>
            <a:ext cx="5922209" cy="273844"/>
          </a:xfrm>
        </p:spPr>
        <p:txBody>
          <a:bodyPr/>
          <a:lstStyle/>
          <a:p>
            <a:endParaRPr kumimoji="1" lang="zh-CN" altLang="en-US"/>
          </a:p>
        </p:txBody>
      </p:sp>
      <p:sp>
        <p:nvSpPr>
          <p:cNvPr id="6" name="Slide Number Placeholder 5"/>
          <p:cNvSpPr>
            <a:spLocks noGrp="1"/>
          </p:cNvSpPr>
          <p:nvPr>
            <p:ph type="sldNum" sz="quarter" idx="12"/>
          </p:nvPr>
        </p:nvSpPr>
        <p:spPr>
          <a:xfrm>
            <a:off x="7834962" y="4467103"/>
            <a:ext cx="873146" cy="273844"/>
          </a:xfrm>
        </p:spPr>
        <p:txBody>
          <a:bodyPr/>
          <a:lstStyle>
            <a:lvl1pPr>
              <a:defRPr>
                <a:solidFill>
                  <a:schemeClr val="accent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96846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4"/>
        <p:cNvGrpSpPr/>
        <p:nvPr/>
      </p:nvGrpSpPr>
      <p:grpSpPr>
        <a:xfrm>
          <a:off x="0" y="0"/>
          <a:ext cx="0" cy="0"/>
          <a:chOff x="0" y="0"/>
          <a:chExt cx="0" cy="0"/>
        </a:xfrm>
      </p:grpSpPr>
      <p:sp>
        <p:nvSpPr>
          <p:cNvPr id="99" name="Google Shape;99;p1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00" name="Google Shape;100;p15"/>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01" name="Google Shape;101;p1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5703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435895" y="1635373"/>
            <a:ext cx="8272211" cy="2758727"/>
          </a:xfrm>
        </p:spPr>
        <p:txBody>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a:xfrm>
            <a:off x="7918725" y="4467103"/>
            <a:ext cx="78938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2143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Rectangle 7"/>
          <p:cNvSpPr>
            <a:spLocks noChangeAspect="1"/>
          </p:cNvSpPr>
          <p:nvPr/>
        </p:nvSpPr>
        <p:spPr>
          <a:xfrm>
            <a:off x="335863" y="3856481"/>
            <a:ext cx="8468145"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282933"/>
            <a:ext cx="8272211" cy="1123130"/>
          </a:xfrm>
        </p:spPr>
        <p:txBody>
          <a:bodyPr anchor="b">
            <a:normAutofit/>
          </a:bodyPr>
          <a:lstStyle>
            <a:lvl1pPr algn="l">
              <a:defRPr sz="2700" b="0" cap="all">
                <a:solidFill>
                  <a:schemeClr val="accent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435895" y="3406063"/>
            <a:ext cx="8272211" cy="450417"/>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kumimoji="1" lang="zh-CN"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zh-CN"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5609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Rectangle 7"/>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547244"/>
            <a:ext cx="8272212" cy="741249"/>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35895" y="1671003"/>
            <a:ext cx="4066793" cy="2724785"/>
          </a:xfrm>
        </p:spPr>
        <p:txBody>
          <a:bodyPr>
            <a:normAutofit/>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4641313" y="1671003"/>
            <a:ext cx="4066794" cy="2724785"/>
          </a:xfrm>
        </p:spPr>
        <p:txBody>
          <a:bodyPr>
            <a:normAutofit/>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9580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Rectangle 10"/>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547244"/>
            <a:ext cx="8272212" cy="74124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65415" y="1688169"/>
            <a:ext cx="3815306" cy="402004"/>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435896" y="2194540"/>
            <a:ext cx="4044825" cy="2201249"/>
          </a:xfrm>
        </p:spPr>
        <p:txBody>
          <a:bodyPr anchor="t">
            <a:normAutofit/>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p:nvPr>
        </p:nvSpPr>
        <p:spPr>
          <a:xfrm>
            <a:off x="4892802" y="1688169"/>
            <a:ext cx="3815305" cy="415030"/>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p:nvPr>
        </p:nvSpPr>
        <p:spPr>
          <a:xfrm>
            <a:off x="4663282" y="2194540"/>
            <a:ext cx="4044825" cy="2201249"/>
          </a:xfrm>
        </p:spPr>
        <p:txBody>
          <a:bodyPr anchor="t">
            <a:normAutofit/>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3364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7" name="Rectangle 6"/>
          <p:cNvSpPr>
            <a:spLocks noChangeAspect="1"/>
          </p:cNvSpPr>
          <p:nvPr/>
        </p:nvSpPr>
        <p:spPr>
          <a:xfrm>
            <a:off x="330512"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547244"/>
            <a:ext cx="8272212" cy="741249"/>
          </a:xfrm>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93777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5670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9" name="Rectangle 8"/>
          <p:cNvSpPr>
            <a:spLocks noChangeAspect="1"/>
          </p:cNvSpPr>
          <p:nvPr/>
        </p:nvSpPr>
        <p:spPr>
          <a:xfrm>
            <a:off x="335863" y="3856480"/>
            <a:ext cx="8473650" cy="9560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3946722"/>
            <a:ext cx="3682084" cy="517136"/>
          </a:xfrm>
        </p:spPr>
        <p:txBody>
          <a:bodyPr anchor="ctr"/>
          <a:lstStyle>
            <a:lvl1pPr algn="l">
              <a:defRPr sz="1500" b="0">
                <a:solidFill>
                  <a:schemeClr val="accent1">
                    <a:lumMod val="75000"/>
                    <a:lumOff val="25000"/>
                  </a:schemeClr>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35862" y="450900"/>
            <a:ext cx="8469630" cy="31536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p:nvPr>
        </p:nvSpPr>
        <p:spPr>
          <a:xfrm>
            <a:off x="4305618" y="3946723"/>
            <a:ext cx="4402490" cy="517136"/>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kumimoji="1" lang="zh-CN"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zh-CN"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1770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35895" y="3520042"/>
            <a:ext cx="8272212" cy="425054"/>
          </a:xfrm>
        </p:spPr>
        <p:txBody>
          <a:bodyPr anchor="b">
            <a:normAutofit/>
          </a:bodyPr>
          <a:lstStyle>
            <a:lvl1pPr algn="l">
              <a:defRPr sz="1800" b="0">
                <a:solidFill>
                  <a:schemeClr val="accent1"/>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35863" y="449794"/>
            <a:ext cx="8468144" cy="266793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a:t>单击图标添加图片</a:t>
            </a:r>
            <a:endParaRPr lang="en-US" dirty="0"/>
          </a:p>
        </p:txBody>
      </p:sp>
      <p:sp>
        <p:nvSpPr>
          <p:cNvPr id="4" name="Text Placeholder 3"/>
          <p:cNvSpPr>
            <a:spLocks noGrp="1"/>
          </p:cNvSpPr>
          <p:nvPr>
            <p:ph type="body" sz="half" idx="2"/>
          </p:nvPr>
        </p:nvSpPr>
        <p:spPr>
          <a:xfrm>
            <a:off x="435894" y="3945096"/>
            <a:ext cx="8272213" cy="44900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endParaRPr kumimoji="1" lang="zh-CN"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673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528843"/>
            <a:ext cx="8272212" cy="892166"/>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35894" y="1752002"/>
            <a:ext cx="8272212" cy="2642096"/>
          </a:xfrm>
          <a:prstGeom prst="rect">
            <a:avLst/>
          </a:prstGeom>
        </p:spPr>
        <p:txBody>
          <a:bodyPr vert="horz" lIns="91440" tIns="45720" rIns="91440" bIns="45720" rtlCol="0" anchor="ctr">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5704464" y="4467103"/>
            <a:ext cx="2133599" cy="273844"/>
          </a:xfrm>
          <a:prstGeom prst="rect">
            <a:avLst/>
          </a:prstGeom>
        </p:spPr>
        <p:txBody>
          <a:bodyPr vert="horz" lIns="91440" tIns="45720" rIns="91440" bIns="45720" rtlCol="0" anchor="ctr"/>
          <a:lstStyle>
            <a:lvl1pPr algn="r">
              <a:defRPr sz="675">
                <a:solidFill>
                  <a:schemeClr val="accent2"/>
                </a:solidFill>
              </a:defRPr>
            </a:lvl1pPr>
          </a:lstStyle>
          <a:p>
            <a:endParaRPr kumimoji="1" lang="zh-CN" altLang="en-US"/>
          </a:p>
        </p:txBody>
      </p:sp>
      <p:sp>
        <p:nvSpPr>
          <p:cNvPr id="5" name="Footer Placeholder 4"/>
          <p:cNvSpPr>
            <a:spLocks noGrp="1"/>
          </p:cNvSpPr>
          <p:nvPr>
            <p:ph type="ftr" sz="quarter" idx="3"/>
          </p:nvPr>
        </p:nvSpPr>
        <p:spPr>
          <a:xfrm>
            <a:off x="435894" y="4463859"/>
            <a:ext cx="5187908" cy="273844"/>
          </a:xfrm>
          <a:prstGeom prst="rect">
            <a:avLst/>
          </a:prstGeom>
        </p:spPr>
        <p:txBody>
          <a:bodyPr vert="horz" lIns="91440" tIns="45720" rIns="91440" bIns="45720" rtlCol="0" anchor="ctr"/>
          <a:lstStyle>
            <a:lvl1pPr algn="l">
              <a:defRPr sz="675" cap="all">
                <a:solidFill>
                  <a:schemeClr val="accent2"/>
                </a:solidFill>
              </a:defRPr>
            </a:lvl1pPr>
          </a:lstStyle>
          <a:p>
            <a:endParaRPr kumimoji="1" lang="zh-CN" altLang="en-US"/>
          </a:p>
        </p:txBody>
      </p:sp>
      <p:sp>
        <p:nvSpPr>
          <p:cNvPr id="6" name="Slide Number Placeholder 5"/>
          <p:cNvSpPr>
            <a:spLocks noGrp="1"/>
          </p:cNvSpPr>
          <p:nvPr>
            <p:ph type="sldNum" sz="quarter" idx="4"/>
          </p:nvPr>
        </p:nvSpPr>
        <p:spPr>
          <a:xfrm>
            <a:off x="7918725" y="4467103"/>
            <a:ext cx="789383" cy="273844"/>
          </a:xfrm>
          <a:prstGeom prst="rect">
            <a:avLst/>
          </a:prstGeom>
        </p:spPr>
        <p:txBody>
          <a:bodyPr vert="horz" lIns="91440" tIns="45720" rIns="91440" bIns="45720" rtlCol="0" anchor="ctr"/>
          <a:lstStyle>
            <a:lvl1pPr algn="r">
              <a:defRPr sz="675">
                <a:solidFill>
                  <a:schemeClr val="accent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Rectangle 8"/>
          <p:cNvSpPr/>
          <p:nvPr/>
        </p:nvSpPr>
        <p:spPr>
          <a:xfrm>
            <a:off x="334901" y="342900"/>
            <a:ext cx="2777490" cy="712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340232"/>
            <a:ext cx="2777490" cy="739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93067000"/>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Multicolor_fluorescence_image_of_living_HeLa_cells.jp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yann.lecun.com/exdb/mnis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DCE1236-61EB-474C-ABE3-FE2203E313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5" name="文本占位符 2">
            <a:extLst>
              <a:ext uri="{FF2B5EF4-FFF2-40B4-BE49-F238E27FC236}">
                <a16:creationId xmlns:a16="http://schemas.microsoft.com/office/drawing/2014/main" id="{5943C914-D946-E847-8BE5-6B49509A12B0}"/>
              </a:ext>
            </a:extLst>
          </p:cNvPr>
          <p:cNvSpPr>
            <a:spLocks noGrp="1"/>
          </p:cNvSpPr>
          <p:nvPr>
            <p:ph type="body" idx="1"/>
          </p:nvPr>
        </p:nvSpPr>
        <p:spPr>
          <a:xfrm>
            <a:off x="457201" y="1624371"/>
            <a:ext cx="4494361" cy="735763"/>
          </a:xfrm>
        </p:spPr>
        <p:txBody>
          <a:bodyPr/>
          <a:lstStyle/>
          <a:p>
            <a:pPr marL="146050" indent="0">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GANs</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for</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Biological</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Image</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Synthesis</a:t>
            </a:r>
          </a:p>
          <a:p>
            <a:pPr marL="146050" indent="0">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(Fluorescent </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Image</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文本占位符 2">
            <a:extLst>
              <a:ext uri="{FF2B5EF4-FFF2-40B4-BE49-F238E27FC236}">
                <a16:creationId xmlns:a16="http://schemas.microsoft.com/office/drawing/2014/main" id="{6170BC29-8152-4743-BA60-3582EF01070F}"/>
              </a:ext>
            </a:extLst>
          </p:cNvPr>
          <p:cNvSpPr txBox="1">
            <a:spLocks/>
          </p:cNvSpPr>
          <p:nvPr/>
        </p:nvSpPr>
        <p:spPr>
          <a:xfrm>
            <a:off x="5640337" y="1817297"/>
            <a:ext cx="2531378" cy="1423090"/>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lnSpc>
                <a:spcPct val="150000"/>
              </a:lnSpc>
              <a:buNone/>
            </a:pPr>
            <a:r>
              <a:rPr kumimoji="1" lang="en-US" altLang="zh-CN" sz="1400" b="1" dirty="0">
                <a:solidFill>
                  <a:srgbClr val="193360"/>
                </a:solidFill>
                <a:latin typeface="Calibri" panose="020F0502020204030204" pitchFamily="34" charset="0"/>
                <a:cs typeface="Calibri" panose="020F0502020204030204" pitchFamily="34" charset="0"/>
              </a:rPr>
              <a:t>EE228</a:t>
            </a:r>
            <a:r>
              <a:rPr kumimoji="1" lang="zh-CN" altLang="en-US" sz="1400" b="1" dirty="0">
                <a:solidFill>
                  <a:srgbClr val="193360"/>
                </a:solidFill>
                <a:latin typeface="Calibri" panose="020F0502020204030204" pitchFamily="34" charset="0"/>
                <a:cs typeface="Calibri" panose="020F0502020204030204" pitchFamily="34" charset="0"/>
              </a:rPr>
              <a:t> </a:t>
            </a:r>
            <a:r>
              <a:rPr kumimoji="1" lang="en-US" altLang="zh-CN" sz="1400" b="1" dirty="0">
                <a:solidFill>
                  <a:srgbClr val="193360"/>
                </a:solidFill>
                <a:latin typeface="Calibri" panose="020F0502020204030204" pitchFamily="34" charset="0"/>
                <a:cs typeface="Calibri" panose="020F0502020204030204" pitchFamily="34" charset="0"/>
              </a:rPr>
              <a:t>Group</a:t>
            </a:r>
            <a:r>
              <a:rPr kumimoji="1" lang="zh-CN" altLang="en-US" sz="1400" b="1" dirty="0">
                <a:solidFill>
                  <a:srgbClr val="193360"/>
                </a:solidFill>
                <a:latin typeface="Calibri" panose="020F0502020204030204" pitchFamily="34" charset="0"/>
                <a:cs typeface="Calibri" panose="020F0502020204030204" pitchFamily="34" charset="0"/>
              </a:rPr>
              <a:t> </a:t>
            </a:r>
            <a:r>
              <a:rPr kumimoji="1" lang="en-US" altLang="zh-CN" sz="1400" b="1" dirty="0">
                <a:solidFill>
                  <a:srgbClr val="193360"/>
                </a:solidFill>
                <a:latin typeface="Calibri" panose="020F0502020204030204" pitchFamily="34" charset="0"/>
                <a:cs typeface="Calibri" panose="020F0502020204030204" pitchFamily="34" charset="0"/>
              </a:rPr>
              <a:t>49:</a:t>
            </a:r>
          </a:p>
          <a:p>
            <a:pPr marL="146050" indent="0">
              <a:lnSpc>
                <a:spcPct val="150000"/>
              </a:lnSpc>
              <a:buNone/>
            </a:pPr>
            <a:r>
              <a:rPr kumimoji="1" lang="en-US" altLang="zh-CN" sz="1400" dirty="0">
                <a:solidFill>
                  <a:srgbClr val="193360"/>
                </a:solidFill>
                <a:latin typeface="Calibri" panose="020F0502020204030204" pitchFamily="34" charset="0"/>
                <a:cs typeface="Calibri" panose="020F0502020204030204" pitchFamily="34" charset="0"/>
              </a:rPr>
              <a:t>Fei</a:t>
            </a:r>
            <a:r>
              <a:rPr kumimoji="1" lang="zh-CN" altLang="en-US" sz="1400" dirty="0">
                <a:solidFill>
                  <a:srgbClr val="193360"/>
                </a:solidFill>
                <a:latin typeface="Calibri" panose="020F0502020204030204" pitchFamily="34" charset="0"/>
                <a:cs typeface="Calibri" panose="020F0502020204030204" pitchFamily="34" charset="0"/>
              </a:rPr>
              <a:t> </a:t>
            </a:r>
            <a:r>
              <a:rPr kumimoji="1" lang="en-US" altLang="zh-CN" sz="1400" dirty="0">
                <a:solidFill>
                  <a:srgbClr val="193360"/>
                </a:solidFill>
                <a:latin typeface="Calibri" panose="020F0502020204030204" pitchFamily="34" charset="0"/>
                <a:cs typeface="Calibri" panose="020F0502020204030204" pitchFamily="34" charset="0"/>
              </a:rPr>
              <a:t>Gu:</a:t>
            </a:r>
            <a:r>
              <a:rPr kumimoji="1" lang="zh-CN" altLang="en-US" sz="1400" dirty="0">
                <a:solidFill>
                  <a:srgbClr val="193360"/>
                </a:solidFill>
                <a:latin typeface="Calibri" panose="020F0502020204030204" pitchFamily="34" charset="0"/>
                <a:cs typeface="Calibri" panose="020F0502020204030204" pitchFamily="34" charset="0"/>
              </a:rPr>
              <a:t> </a:t>
            </a:r>
            <a:r>
              <a:rPr kumimoji="1" lang="en-US" altLang="zh-CN" sz="1400" dirty="0">
                <a:solidFill>
                  <a:srgbClr val="193360"/>
                </a:solidFill>
                <a:latin typeface="Calibri" panose="020F0502020204030204" pitchFamily="34" charset="0"/>
                <a:cs typeface="Calibri" panose="020F0502020204030204" pitchFamily="34" charset="0"/>
              </a:rPr>
              <a:t>A53391625</a:t>
            </a:r>
          </a:p>
          <a:p>
            <a:pPr marL="146050" indent="0">
              <a:lnSpc>
                <a:spcPct val="150000"/>
              </a:lnSpc>
              <a:buNone/>
            </a:pPr>
            <a:r>
              <a:rPr kumimoji="1" lang="en-US" altLang="zh-CN" sz="1400" dirty="0">
                <a:solidFill>
                  <a:srgbClr val="193360"/>
                </a:solidFill>
                <a:latin typeface="Calibri" panose="020F0502020204030204" pitchFamily="34" charset="0"/>
                <a:cs typeface="Calibri" panose="020F0502020204030204" pitchFamily="34" charset="0"/>
              </a:rPr>
              <a:t>Jiaming</a:t>
            </a:r>
            <a:r>
              <a:rPr kumimoji="1" lang="zh-CN" altLang="en-US" sz="1400" dirty="0">
                <a:solidFill>
                  <a:srgbClr val="193360"/>
                </a:solidFill>
                <a:latin typeface="Calibri" panose="020F0502020204030204" pitchFamily="34" charset="0"/>
                <a:cs typeface="Calibri" panose="020F0502020204030204" pitchFamily="34" charset="0"/>
              </a:rPr>
              <a:t> </a:t>
            </a:r>
            <a:r>
              <a:rPr kumimoji="1" lang="en-US" altLang="zh-CN" sz="1400" dirty="0">
                <a:solidFill>
                  <a:srgbClr val="193360"/>
                </a:solidFill>
                <a:latin typeface="Calibri" panose="020F0502020204030204" pitchFamily="34" charset="0"/>
                <a:cs typeface="Calibri" panose="020F0502020204030204" pitchFamily="34" charset="0"/>
              </a:rPr>
              <a:t>Lai:</a:t>
            </a:r>
            <a:r>
              <a:rPr kumimoji="1" lang="zh-CN" altLang="en-US" sz="1400" dirty="0">
                <a:solidFill>
                  <a:srgbClr val="193360"/>
                </a:solidFill>
                <a:latin typeface="Calibri" panose="020F0502020204030204" pitchFamily="34" charset="0"/>
                <a:cs typeface="Calibri" panose="020F0502020204030204" pitchFamily="34" charset="0"/>
              </a:rPr>
              <a:t> </a:t>
            </a:r>
            <a:r>
              <a:rPr kumimoji="1" lang="en-US" altLang="zh-CN" sz="1400" dirty="0">
                <a:solidFill>
                  <a:srgbClr val="193360"/>
                </a:solidFill>
                <a:latin typeface="Calibri" panose="020F0502020204030204" pitchFamily="34" charset="0"/>
                <a:cs typeface="Calibri" panose="020F0502020204030204" pitchFamily="34" charset="0"/>
              </a:rPr>
              <a:t>A53314574</a:t>
            </a:r>
          </a:p>
          <a:p>
            <a:pPr marL="146050" indent="0">
              <a:lnSpc>
                <a:spcPct val="150000"/>
              </a:lnSpc>
              <a:buNone/>
            </a:pPr>
            <a:r>
              <a:rPr kumimoji="1" lang="en-US" altLang="zh-CN" sz="1400" dirty="0" err="1">
                <a:solidFill>
                  <a:srgbClr val="193360"/>
                </a:solidFill>
                <a:latin typeface="Calibri" panose="020F0502020204030204" pitchFamily="34" charset="0"/>
                <a:cs typeface="Calibri" panose="020F0502020204030204" pitchFamily="34" charset="0"/>
              </a:rPr>
              <a:t>Yiwei</a:t>
            </a:r>
            <a:r>
              <a:rPr kumimoji="1" lang="zh-CN" altLang="en-US" sz="1400" dirty="0">
                <a:solidFill>
                  <a:srgbClr val="193360"/>
                </a:solidFill>
                <a:latin typeface="Calibri" panose="020F0502020204030204" pitchFamily="34" charset="0"/>
                <a:cs typeface="Calibri" panose="020F0502020204030204" pitchFamily="34" charset="0"/>
              </a:rPr>
              <a:t> </a:t>
            </a:r>
            <a:r>
              <a:rPr kumimoji="1" lang="en-US" altLang="zh-CN" sz="1400" dirty="0">
                <a:solidFill>
                  <a:srgbClr val="193360"/>
                </a:solidFill>
                <a:latin typeface="Calibri" panose="020F0502020204030204" pitchFamily="34" charset="0"/>
                <a:cs typeface="Calibri" panose="020F0502020204030204" pitchFamily="34" charset="0"/>
              </a:rPr>
              <a:t>Cheng:</a:t>
            </a:r>
            <a:r>
              <a:rPr kumimoji="1" lang="zh-CN" altLang="en-US" sz="1400" dirty="0">
                <a:solidFill>
                  <a:srgbClr val="193360"/>
                </a:solidFill>
                <a:latin typeface="Calibri" panose="020F0502020204030204" pitchFamily="34" charset="0"/>
                <a:cs typeface="Calibri" panose="020F0502020204030204" pitchFamily="34" charset="0"/>
              </a:rPr>
              <a:t> </a:t>
            </a:r>
            <a:r>
              <a:rPr kumimoji="1" lang="en-US" altLang="zh-CN" sz="1400" dirty="0">
                <a:solidFill>
                  <a:srgbClr val="193360"/>
                </a:solidFill>
                <a:latin typeface="Calibri" panose="020F0502020204030204" pitchFamily="34" charset="0"/>
                <a:cs typeface="Calibri" panose="020F0502020204030204" pitchFamily="34" charset="0"/>
              </a:rPr>
              <a:t>A53310006</a:t>
            </a:r>
          </a:p>
          <a:p>
            <a:pPr marL="146050" indent="0">
              <a:lnSpc>
                <a:spcPct val="150000"/>
              </a:lnSpc>
              <a:buNone/>
            </a:pPr>
            <a:endParaRPr kumimoji="1" lang="en-US" altLang="zh-CN" sz="1400" dirty="0">
              <a:solidFill>
                <a:srgbClr val="193360"/>
              </a:solidFill>
              <a:latin typeface="Calibri" panose="020F0502020204030204" pitchFamily="34" charset="0"/>
              <a:cs typeface="Calibri" panose="020F0502020204030204" pitchFamily="34" charset="0"/>
            </a:endParaRPr>
          </a:p>
          <a:p>
            <a:endPar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12" name="直线连接符 11">
            <a:extLst>
              <a:ext uri="{FF2B5EF4-FFF2-40B4-BE49-F238E27FC236}">
                <a16:creationId xmlns:a16="http://schemas.microsoft.com/office/drawing/2014/main" id="{778D0B0C-A15F-EA49-96B0-7797560FD77E}"/>
              </a:ext>
            </a:extLst>
          </p:cNvPr>
          <p:cNvCxnSpPr>
            <a:cxnSpLocks/>
          </p:cNvCxnSpPr>
          <p:nvPr/>
        </p:nvCxnSpPr>
        <p:spPr>
          <a:xfrm>
            <a:off x="5046452" y="1736514"/>
            <a:ext cx="0" cy="1584656"/>
          </a:xfrm>
          <a:prstGeom prst="line">
            <a:avLst/>
          </a:prstGeom>
          <a:ln w="15875">
            <a:solidFill>
              <a:srgbClr val="4490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58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31"/>
          <p:cNvSpPr txBox="1">
            <a:spLocks noGrp="1"/>
          </p:cNvSpPr>
          <p:nvPr>
            <p:ph type="body" idx="1"/>
          </p:nvPr>
        </p:nvSpPr>
        <p:spPr>
          <a:xfrm>
            <a:off x="166467" y="1227826"/>
            <a:ext cx="4431412" cy="28956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Clr>
                <a:srgbClr val="434343"/>
              </a:buClr>
              <a:buSzPts val="1300"/>
              <a:buNone/>
            </a:pPr>
            <a:r>
              <a:rPr lang="en" sz="1400" b="1" dirty="0">
                <a:solidFill>
                  <a:srgbClr val="434343"/>
                </a:solidFill>
                <a:latin typeface="Calibri" panose="020F0502020204030204" pitchFamily="34" charset="0"/>
                <a:cs typeface="Calibri" panose="020F0502020204030204" pitchFamily="34" charset="0"/>
              </a:rPr>
              <a:t>GAN</a:t>
            </a:r>
            <a:endParaRPr sz="1400" dirty="0">
              <a:solidFill>
                <a:srgbClr val="434343"/>
              </a:solidFill>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Minimax game between two network: generator and discriminator.</a:t>
            </a:r>
            <a:endParaRPr sz="1400" dirty="0">
              <a:solidFill>
                <a:schemeClr val="tx1">
                  <a:lumMod val="85000"/>
                  <a:lumOff val="15000"/>
                </a:schemeClr>
              </a:solidFill>
              <a:latin typeface="Calibri" panose="020F0502020204030204" pitchFamily="34" charset="0"/>
              <a:ea typeface="Arial"/>
              <a:cs typeface="Calibri" panose="020F0502020204030204" pitchFamily="34" charset="0"/>
              <a:sym typeface="Arial"/>
            </a:endParaRPr>
          </a:p>
          <a:p>
            <a:pPr marL="457200" lvl="0" indent="-298450" algn="l" rtl="0">
              <a:lnSpc>
                <a:spcPct val="115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Normal GAN cost function is equivalent to minimization of Jensen-Shannon (JS) divergence between two distribution.</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400" dirty="0">
              <a:solidFill>
                <a:srgbClr val="434343"/>
              </a:solidFill>
              <a:latin typeface="Calibri" panose="020F0502020204030204" pitchFamily="34" charset="0"/>
              <a:cs typeface="Calibri" panose="020F0502020204030204" pitchFamily="34" charset="0"/>
            </a:endParaRPr>
          </a:p>
          <a:p>
            <a:pPr marL="146050" lvl="0" indent="0" algn="l" rtl="0">
              <a:spcBef>
                <a:spcPts val="0"/>
              </a:spcBef>
              <a:spcAft>
                <a:spcPts val="0"/>
              </a:spcAft>
              <a:buClr>
                <a:srgbClr val="434343"/>
              </a:buClr>
              <a:buSzPts val="1300"/>
              <a:buFont typeface="Arial"/>
              <a:buNone/>
            </a:pPr>
            <a:r>
              <a:rPr lang="en" sz="1400" b="1" dirty="0">
                <a:solidFill>
                  <a:srgbClr val="434343"/>
                </a:solidFill>
                <a:latin typeface="Calibri" panose="020F0502020204030204" pitchFamily="34" charset="0"/>
                <a:cs typeface="Calibri" panose="020F0502020204030204" pitchFamily="34" charset="0"/>
              </a:rPr>
              <a:t>WGAN</a:t>
            </a:r>
            <a:endParaRPr sz="1400" dirty="0">
              <a:solidFill>
                <a:srgbClr val="434343"/>
              </a:solidFill>
              <a:latin typeface="Calibri" panose="020F0502020204030204" pitchFamily="34" charset="0"/>
              <a:cs typeface="Calibri" panose="020F0502020204030204" pitchFamily="34" charset="0"/>
            </a:endParaRPr>
          </a:p>
          <a:p>
            <a:pPr marL="457200" lvl="0"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Proposes a new cost function using Wasserstein distance.</a:t>
            </a:r>
            <a:endParaRPr sz="1400" dirty="0">
              <a:solidFill>
                <a:schemeClr val="tx1">
                  <a:lumMod val="85000"/>
                  <a:lumOff val="15000"/>
                </a:schemeClr>
              </a:solidFill>
              <a:latin typeface="Calibri" panose="020F0502020204030204" pitchFamily="34" charset="0"/>
              <a:ea typeface="Arial"/>
              <a:cs typeface="Calibri" panose="020F0502020204030204" pitchFamily="34" charset="0"/>
              <a:sym typeface="Arial"/>
            </a:endParaRPr>
          </a:p>
          <a:p>
            <a:pPr marL="457200" lvl="0"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Contribution:</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914400" lvl="1"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Correlation between loss metric and image quality.</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914400" lvl="1"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Improve training stability.</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400" dirty="0">
              <a:solidFill>
                <a:srgbClr val="434343"/>
              </a:solidFill>
              <a:latin typeface="Calibri" panose="020F0502020204030204" pitchFamily="34" charset="0"/>
              <a:cs typeface="Calibri" panose="020F0502020204030204" pitchFamily="34" charset="0"/>
            </a:endParaRPr>
          </a:p>
        </p:txBody>
      </p:sp>
      <p:sp>
        <p:nvSpPr>
          <p:cNvPr id="228" name="Google Shape;228;p31"/>
          <p:cNvSpPr txBox="1"/>
          <p:nvPr/>
        </p:nvSpPr>
        <p:spPr>
          <a:xfrm>
            <a:off x="5182185" y="3833183"/>
            <a:ext cx="3902817"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 </a:t>
            </a:r>
            <a:r>
              <a:rPr lang="en-US" altLang="zh-CN" dirty="0">
                <a:sym typeface="Lato"/>
              </a:rPr>
              <a:t>8</a:t>
            </a:r>
            <a:r>
              <a:rPr lang="en" dirty="0">
                <a:sym typeface="Lato"/>
              </a:rPr>
              <a:t>: Algorithms trained with a generator without batch normalization [15]</a:t>
            </a:r>
            <a:endParaRPr dirty="0"/>
          </a:p>
        </p:txBody>
      </p:sp>
      <p:sp>
        <p:nvSpPr>
          <p:cNvPr id="2" name="灯片编号占位符 1">
            <a:extLst>
              <a:ext uri="{FF2B5EF4-FFF2-40B4-BE49-F238E27FC236}">
                <a16:creationId xmlns:a16="http://schemas.microsoft.com/office/drawing/2014/main" id="{C96DD787-A19D-A144-96D5-34308D2D40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9" name="文本占位符 2">
            <a:extLst>
              <a:ext uri="{FF2B5EF4-FFF2-40B4-BE49-F238E27FC236}">
                <a16:creationId xmlns:a16="http://schemas.microsoft.com/office/drawing/2014/main" id="{0ADDB5A8-1EBE-FC4E-A9C8-77CBF95BFA16}"/>
              </a:ext>
            </a:extLst>
          </p:cNvPr>
          <p:cNvSpPr txBox="1">
            <a:spLocks/>
          </p:cNvSpPr>
          <p:nvPr/>
        </p:nvSpPr>
        <p:spPr>
          <a:xfrm>
            <a:off x="166467" y="482302"/>
            <a:ext cx="5604919"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GAN</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vs.</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WGAN</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vs.</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WGN-GP</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225" name="Google Shape;225;p31"/>
          <p:cNvPicPr preferRelativeResize="0"/>
          <p:nvPr/>
        </p:nvPicPr>
        <p:blipFill>
          <a:blip r:embed="rId3">
            <a:alphaModFix/>
          </a:blip>
          <a:stretch>
            <a:fillRect/>
          </a:stretch>
        </p:blipFill>
        <p:spPr>
          <a:xfrm>
            <a:off x="4804755" y="1397300"/>
            <a:ext cx="4005897" cy="2435883"/>
          </a:xfrm>
          <a:prstGeom prst="rect">
            <a:avLst/>
          </a:prstGeom>
          <a:noFill/>
          <a:ln>
            <a:noFill/>
          </a:ln>
        </p:spPr>
      </p:pic>
    </p:spTree>
    <p:extLst>
      <p:ext uri="{BB962C8B-B14F-4D97-AF65-F5344CB8AC3E}">
        <p14:creationId xmlns:p14="http://schemas.microsoft.com/office/powerpoint/2010/main" val="214747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31"/>
          <p:cNvSpPr txBox="1">
            <a:spLocks noGrp="1"/>
          </p:cNvSpPr>
          <p:nvPr>
            <p:ph type="body" idx="1"/>
          </p:nvPr>
        </p:nvSpPr>
        <p:spPr>
          <a:xfrm>
            <a:off x="166467" y="1227826"/>
            <a:ext cx="4431412" cy="28956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Clr>
                <a:srgbClr val="434343"/>
              </a:buClr>
              <a:buSzPts val="1300"/>
              <a:buNone/>
            </a:pPr>
            <a:r>
              <a:rPr lang="en" sz="1400" b="1" dirty="0">
                <a:solidFill>
                  <a:srgbClr val="434343"/>
                </a:solidFill>
                <a:latin typeface="Calibri" panose="020F0502020204030204" pitchFamily="34" charset="0"/>
                <a:cs typeface="Calibri" panose="020F0502020204030204" pitchFamily="34" charset="0"/>
              </a:rPr>
              <a:t>GAN</a:t>
            </a:r>
            <a:endParaRPr sz="1400" dirty="0">
              <a:solidFill>
                <a:srgbClr val="434343"/>
              </a:solidFill>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Minimax game between two network: generator and discriminator.</a:t>
            </a:r>
            <a:endParaRPr sz="1400" dirty="0">
              <a:solidFill>
                <a:schemeClr val="tx1">
                  <a:lumMod val="85000"/>
                  <a:lumOff val="15000"/>
                </a:schemeClr>
              </a:solidFill>
              <a:latin typeface="Calibri" panose="020F0502020204030204" pitchFamily="34" charset="0"/>
              <a:ea typeface="Arial"/>
              <a:cs typeface="Calibri" panose="020F0502020204030204" pitchFamily="34" charset="0"/>
              <a:sym typeface="Arial"/>
            </a:endParaRPr>
          </a:p>
          <a:p>
            <a:pPr marL="457200" lvl="0" indent="-298450" algn="l" rtl="0">
              <a:lnSpc>
                <a:spcPct val="115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Normal GAN cost function is equivalent to minimization of Jensen-Shannon (JS) divergence between two distribution.</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400" dirty="0">
              <a:solidFill>
                <a:srgbClr val="434343"/>
              </a:solidFill>
              <a:latin typeface="Calibri" panose="020F0502020204030204" pitchFamily="34" charset="0"/>
              <a:cs typeface="Calibri" panose="020F0502020204030204" pitchFamily="34" charset="0"/>
            </a:endParaRPr>
          </a:p>
          <a:p>
            <a:pPr marL="146050" lvl="0" indent="0" algn="l" rtl="0">
              <a:spcBef>
                <a:spcPts val="0"/>
              </a:spcBef>
              <a:spcAft>
                <a:spcPts val="0"/>
              </a:spcAft>
              <a:buClr>
                <a:srgbClr val="434343"/>
              </a:buClr>
              <a:buSzPts val="1300"/>
              <a:buFont typeface="Arial"/>
              <a:buNone/>
            </a:pPr>
            <a:r>
              <a:rPr lang="en" sz="1400" b="1" dirty="0">
                <a:solidFill>
                  <a:srgbClr val="434343"/>
                </a:solidFill>
                <a:latin typeface="Calibri" panose="020F0502020204030204" pitchFamily="34" charset="0"/>
                <a:cs typeface="Calibri" panose="020F0502020204030204" pitchFamily="34" charset="0"/>
              </a:rPr>
              <a:t>WGAN</a:t>
            </a:r>
            <a:endParaRPr sz="1400" dirty="0">
              <a:solidFill>
                <a:srgbClr val="434343"/>
              </a:solidFill>
              <a:latin typeface="Calibri" panose="020F0502020204030204" pitchFamily="34" charset="0"/>
              <a:cs typeface="Calibri" panose="020F0502020204030204" pitchFamily="34" charset="0"/>
            </a:endParaRPr>
          </a:p>
          <a:p>
            <a:pPr marL="457200" lvl="0"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Proposes a new cost function using Wasserstein distance.</a:t>
            </a:r>
            <a:endParaRPr sz="1400" dirty="0">
              <a:solidFill>
                <a:schemeClr val="tx1">
                  <a:lumMod val="85000"/>
                  <a:lumOff val="15000"/>
                </a:schemeClr>
              </a:solidFill>
              <a:latin typeface="Calibri" panose="020F0502020204030204" pitchFamily="34" charset="0"/>
              <a:ea typeface="Arial"/>
              <a:cs typeface="Calibri" panose="020F0502020204030204" pitchFamily="34" charset="0"/>
              <a:sym typeface="Arial"/>
            </a:endParaRPr>
          </a:p>
          <a:p>
            <a:pPr marL="457200" lvl="0"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Contribution:</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914400" lvl="1"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Correlation between loss metric and image quality.</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914400" lvl="1"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Improve training stability.</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400" dirty="0">
              <a:solidFill>
                <a:srgbClr val="434343"/>
              </a:solidFill>
              <a:latin typeface="Calibri" panose="020F0502020204030204" pitchFamily="34" charset="0"/>
              <a:cs typeface="Calibri" panose="020F0502020204030204" pitchFamily="34" charset="0"/>
            </a:endParaRPr>
          </a:p>
        </p:txBody>
      </p:sp>
      <p:sp>
        <p:nvSpPr>
          <p:cNvPr id="2" name="灯片编号占位符 1">
            <a:extLst>
              <a:ext uri="{FF2B5EF4-FFF2-40B4-BE49-F238E27FC236}">
                <a16:creationId xmlns:a16="http://schemas.microsoft.com/office/drawing/2014/main" id="{C96DD787-A19D-A144-96D5-34308D2D40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9" name="文本占位符 2">
            <a:extLst>
              <a:ext uri="{FF2B5EF4-FFF2-40B4-BE49-F238E27FC236}">
                <a16:creationId xmlns:a16="http://schemas.microsoft.com/office/drawing/2014/main" id="{0ADDB5A8-1EBE-FC4E-A9C8-77CBF95BFA16}"/>
              </a:ext>
            </a:extLst>
          </p:cNvPr>
          <p:cNvSpPr txBox="1">
            <a:spLocks/>
          </p:cNvSpPr>
          <p:nvPr/>
        </p:nvSpPr>
        <p:spPr>
          <a:xfrm>
            <a:off x="166467" y="482302"/>
            <a:ext cx="5604919"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GAN</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vs.</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WGAN</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vs.</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WGN-GP</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矩形 4">
            <a:extLst>
              <a:ext uri="{FF2B5EF4-FFF2-40B4-BE49-F238E27FC236}">
                <a16:creationId xmlns:a16="http://schemas.microsoft.com/office/drawing/2014/main" id="{6EEB2C8F-C3CC-1F49-8D5F-375C123890F0}"/>
              </a:ext>
            </a:extLst>
          </p:cNvPr>
          <p:cNvSpPr/>
          <p:nvPr/>
        </p:nvSpPr>
        <p:spPr>
          <a:xfrm>
            <a:off x="4374194" y="1227826"/>
            <a:ext cx="4572000" cy="954107"/>
          </a:xfrm>
          <a:prstGeom prst="rect">
            <a:avLst/>
          </a:prstGeom>
        </p:spPr>
        <p:txBody>
          <a:bodyPr>
            <a:spAutoFit/>
          </a:bodyPr>
          <a:lstStyle/>
          <a:p>
            <a:pPr marL="146050" lvl="0">
              <a:buClr>
                <a:srgbClr val="434343"/>
              </a:buClr>
              <a:buSzPts val="1300"/>
            </a:pPr>
            <a:r>
              <a:rPr lang="en-US" altLang="zh-CN" b="1" dirty="0">
                <a:solidFill>
                  <a:srgbClr val="434343"/>
                </a:solidFill>
                <a:latin typeface="Calibri" panose="020F0502020204030204" pitchFamily="34" charset="0"/>
                <a:cs typeface="Calibri" panose="020F0502020204030204" pitchFamily="34" charset="0"/>
              </a:rPr>
              <a:t>WGAN-GP</a:t>
            </a:r>
            <a:endParaRPr lang="en-US" altLang="zh-CN" dirty="0">
              <a:solidFill>
                <a:srgbClr val="434343"/>
              </a:solidFill>
              <a:latin typeface="Calibri" panose="020F0502020204030204" pitchFamily="34" charset="0"/>
              <a:cs typeface="Calibri" panose="020F0502020204030204" pitchFamily="34" charset="0"/>
            </a:endParaRPr>
          </a:p>
          <a:p>
            <a:pPr marL="457200" lvl="0" indent="-298450">
              <a:buClr>
                <a:srgbClr val="434343"/>
              </a:buClr>
              <a:buSzPts val="1100"/>
              <a:buChar char="●"/>
            </a:pPr>
            <a:r>
              <a:rPr lang="en-US" altLang="zh-CN" dirty="0">
                <a:solidFill>
                  <a:schemeClr val="tx1">
                    <a:lumMod val="85000"/>
                    <a:lumOff val="15000"/>
                  </a:schemeClr>
                </a:solidFill>
                <a:latin typeface="Calibri" panose="020F0502020204030204" pitchFamily="34" charset="0"/>
                <a:cs typeface="Calibri" panose="020F0502020204030204" pitchFamily="34" charset="0"/>
              </a:rPr>
              <a:t>Add gradient penalty to the cost function.</a:t>
            </a:r>
          </a:p>
          <a:p>
            <a:pPr marL="457200" lvl="0" indent="-298450">
              <a:buClr>
                <a:srgbClr val="434343"/>
              </a:buClr>
              <a:buSzPts val="1100"/>
              <a:buChar char="●"/>
            </a:pPr>
            <a:r>
              <a:rPr lang="en-US" altLang="zh-CN" dirty="0">
                <a:solidFill>
                  <a:schemeClr val="tx1">
                    <a:lumMod val="85000"/>
                    <a:lumOff val="15000"/>
                  </a:schemeClr>
                </a:solidFill>
                <a:latin typeface="Calibri" panose="020F0502020204030204" pitchFamily="34" charset="0"/>
                <a:cs typeface="Calibri" panose="020F0502020204030204" pitchFamily="34" charset="0"/>
              </a:rPr>
              <a:t>Gradient penalty increases computational, but it does produce higher-quality images.</a:t>
            </a:r>
          </a:p>
        </p:txBody>
      </p:sp>
    </p:spTree>
    <p:extLst>
      <p:ext uri="{BB962C8B-B14F-4D97-AF65-F5344CB8AC3E}">
        <p14:creationId xmlns:p14="http://schemas.microsoft.com/office/powerpoint/2010/main" val="2497223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4" name="Google Shape;234;p32"/>
          <p:cNvPicPr preferRelativeResize="0"/>
          <p:nvPr/>
        </p:nvPicPr>
        <p:blipFill>
          <a:blip r:embed="rId3">
            <a:alphaModFix/>
          </a:blip>
          <a:stretch>
            <a:fillRect/>
          </a:stretch>
        </p:blipFill>
        <p:spPr>
          <a:xfrm>
            <a:off x="4554747" y="1258616"/>
            <a:ext cx="4340294" cy="2036552"/>
          </a:xfrm>
          <a:prstGeom prst="rect">
            <a:avLst/>
          </a:prstGeom>
          <a:noFill/>
          <a:ln>
            <a:noFill/>
          </a:ln>
        </p:spPr>
      </p:pic>
      <p:sp>
        <p:nvSpPr>
          <p:cNvPr id="236" name="Google Shape;236;p32"/>
          <p:cNvSpPr txBox="1"/>
          <p:nvPr/>
        </p:nvSpPr>
        <p:spPr>
          <a:xfrm>
            <a:off x="222372" y="1003474"/>
            <a:ext cx="5643590" cy="2546836"/>
          </a:xfrm>
          <a:prstGeom prst="rect">
            <a:avLst/>
          </a:prstGeom>
          <a:noFill/>
          <a:ln>
            <a:noFill/>
          </a:ln>
        </p:spPr>
        <p:txBody>
          <a:bodyPr spcFirstLastPara="1" wrap="square" lIns="91425" tIns="91425" rIns="91425" bIns="91425" anchor="t" anchorCtr="0">
            <a:noAutofit/>
          </a:bodyPr>
          <a:lstStyle/>
          <a:p>
            <a:pPr marL="425450" lvl="0" indent="-285750" algn="l" rtl="0">
              <a:lnSpc>
                <a:spcPct val="150000"/>
              </a:lnSpc>
              <a:spcBef>
                <a:spcPts val="1200"/>
              </a:spcBef>
              <a:spcAft>
                <a:spcPts val="0"/>
              </a:spcAft>
              <a:buSzPts val="1400"/>
              <a:buFont typeface="Arial" panose="020B0604020202020204" pitchFamily="34" charset="0"/>
              <a:buChar char="•"/>
            </a:pP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Use CNN in Generator/Discriminator</a:t>
            </a:r>
            <a:endParaRPr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endParaRPr>
          </a:p>
          <a:p>
            <a:pPr marL="425450" lvl="0" indent="-285750" algn="l" rtl="0">
              <a:lnSpc>
                <a:spcPct val="150000"/>
              </a:lnSpc>
              <a:spcBef>
                <a:spcPts val="0"/>
              </a:spcBef>
              <a:spcAft>
                <a:spcPts val="0"/>
              </a:spcAft>
              <a:buSzPts val="1400"/>
              <a:buFont typeface="Arial" panose="020B0604020202020204" pitchFamily="34" charset="0"/>
              <a:buChar char="•"/>
            </a:pP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Generator: 1*1*100 noise -&gt; 48*80*2 image</a:t>
            </a:r>
          </a:p>
          <a:p>
            <a:pPr marL="139700" lvl="0" algn="l" rtl="0">
              <a:lnSpc>
                <a:spcPct val="150000"/>
              </a:lnSpc>
              <a:spcBef>
                <a:spcPts val="0"/>
              </a:spcBef>
              <a:spcAft>
                <a:spcPts val="0"/>
              </a:spcAft>
              <a:buSzPts val="1400"/>
            </a:pPr>
            <a:r>
              <a:rPr lang="zh-CN" altLang="en-US"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        </a:t>
            </a: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A series of </a:t>
            </a:r>
            <a:r>
              <a:rPr lang="en" kern="1200" dirty="0" err="1">
                <a:solidFill>
                  <a:schemeClr val="tx1">
                    <a:lumMod val="85000"/>
                    <a:lumOff val="15000"/>
                  </a:schemeClr>
                </a:solidFill>
                <a:latin typeface="Calibri" panose="020F0502020204030204" pitchFamily="34" charset="0"/>
                <a:ea typeface="+mn-ea"/>
                <a:cs typeface="Calibri" panose="020F0502020204030204" pitchFamily="34" charset="0"/>
                <a:sym typeface="Lato"/>
              </a:rPr>
              <a:t>Upsampling</a:t>
            </a: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 </a:t>
            </a:r>
            <a:r>
              <a:rPr lang="en" kern="1200" dirty="0" err="1">
                <a:solidFill>
                  <a:schemeClr val="tx1">
                    <a:lumMod val="85000"/>
                    <a:lumOff val="15000"/>
                  </a:schemeClr>
                </a:solidFill>
                <a:latin typeface="Calibri" panose="020F0502020204030204" pitchFamily="34" charset="0"/>
                <a:ea typeface="+mn-ea"/>
                <a:cs typeface="Calibri" panose="020F0502020204030204" pitchFamily="34" charset="0"/>
                <a:sym typeface="Lato"/>
              </a:rPr>
              <a:t>batchnorm</a:t>
            </a:r>
            <a:r>
              <a:rPr lang="en-US" altLang="zh-C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a:t>
            </a: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 </a:t>
            </a:r>
            <a:r>
              <a:rPr lang="en" kern="1200" dirty="0" err="1">
                <a:solidFill>
                  <a:schemeClr val="tx1">
                    <a:lumMod val="85000"/>
                    <a:lumOff val="15000"/>
                  </a:schemeClr>
                </a:solidFill>
                <a:latin typeface="Calibri" panose="020F0502020204030204" pitchFamily="34" charset="0"/>
                <a:ea typeface="+mn-ea"/>
                <a:cs typeface="Calibri" panose="020F0502020204030204" pitchFamily="34" charset="0"/>
                <a:sym typeface="Lato"/>
              </a:rPr>
              <a:t>ReLU</a:t>
            </a: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/tanh</a:t>
            </a:r>
          </a:p>
          <a:p>
            <a:pPr marL="139700" lvl="0" algn="l" rtl="0">
              <a:lnSpc>
                <a:spcPct val="150000"/>
              </a:lnSpc>
              <a:spcBef>
                <a:spcPts val="0"/>
              </a:spcBef>
              <a:spcAft>
                <a:spcPts val="0"/>
              </a:spcAft>
              <a:buSzPts val="1400"/>
            </a:pPr>
            <a:r>
              <a:rPr lang="zh-CN" altLang="en-US"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        </a:t>
            </a:r>
            <a:r>
              <a:rPr lang="en-US" altLang="zh-C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layers</a:t>
            </a:r>
          </a:p>
          <a:p>
            <a:pPr marL="425450" lvl="0" indent="-285750" algn="l" rtl="0">
              <a:lnSpc>
                <a:spcPct val="150000"/>
              </a:lnSpc>
              <a:spcBef>
                <a:spcPts val="0"/>
              </a:spcBef>
              <a:spcAft>
                <a:spcPts val="0"/>
              </a:spcAft>
              <a:buSzPts val="1400"/>
              <a:buFont typeface="Arial" panose="020B0604020202020204" pitchFamily="34" charset="0"/>
              <a:buChar char="•"/>
            </a:pP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Discriminator: 48*80*2 image -&gt; final possibility</a:t>
            </a:r>
          </a:p>
          <a:p>
            <a:pPr marL="139700" lvl="0" algn="l" rtl="0">
              <a:lnSpc>
                <a:spcPct val="150000"/>
              </a:lnSpc>
              <a:spcBef>
                <a:spcPts val="0"/>
              </a:spcBef>
              <a:spcAft>
                <a:spcPts val="0"/>
              </a:spcAft>
              <a:buSzPts val="1400"/>
            </a:pPr>
            <a:r>
              <a:rPr lang="zh-CN" altLang="en-US"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       </a:t>
            </a: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A series of Convolution, </a:t>
            </a:r>
            <a:r>
              <a:rPr lang="en" kern="1200" dirty="0" err="1">
                <a:solidFill>
                  <a:schemeClr val="tx1">
                    <a:lumMod val="85000"/>
                    <a:lumOff val="15000"/>
                  </a:schemeClr>
                </a:solidFill>
                <a:latin typeface="Calibri" panose="020F0502020204030204" pitchFamily="34" charset="0"/>
                <a:ea typeface="+mn-ea"/>
                <a:cs typeface="Calibri" panose="020F0502020204030204" pitchFamily="34" charset="0"/>
                <a:sym typeface="Lato"/>
              </a:rPr>
              <a:t>batchnorm</a:t>
            </a: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 </a:t>
            </a:r>
            <a:r>
              <a:rPr lang="en" kern="1200" dirty="0" err="1">
                <a:solidFill>
                  <a:schemeClr val="tx1">
                    <a:lumMod val="85000"/>
                    <a:lumOff val="15000"/>
                  </a:schemeClr>
                </a:solidFill>
                <a:latin typeface="Calibri" panose="020F0502020204030204" pitchFamily="34" charset="0"/>
                <a:ea typeface="+mn-ea"/>
                <a:cs typeface="Calibri" panose="020F0502020204030204" pitchFamily="34" charset="0"/>
                <a:sym typeface="Lato"/>
              </a:rPr>
              <a:t>ReLU</a:t>
            </a: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 layers</a:t>
            </a:r>
            <a:endParaRPr lang="en-US"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endParaRPr>
          </a:p>
          <a:p>
            <a:pPr marL="139700" lvl="0" algn="l" rtl="0">
              <a:lnSpc>
                <a:spcPct val="150000"/>
              </a:lnSpc>
              <a:spcBef>
                <a:spcPts val="0"/>
              </a:spcBef>
              <a:spcAft>
                <a:spcPts val="0"/>
              </a:spcAft>
              <a:buSzPts val="1400"/>
            </a:pPr>
            <a:r>
              <a:rPr lang="zh-CN" altLang="en-US"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      </a:t>
            </a:r>
            <a:r>
              <a:rPr lang="en"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rPr>
              <a:t>Sigmoid Output</a:t>
            </a:r>
            <a:endParaRPr kern="1200" dirty="0">
              <a:solidFill>
                <a:schemeClr val="tx1">
                  <a:lumMod val="85000"/>
                  <a:lumOff val="15000"/>
                </a:schemeClr>
              </a:solidFill>
              <a:latin typeface="Calibri" panose="020F0502020204030204" pitchFamily="34" charset="0"/>
              <a:ea typeface="+mn-ea"/>
              <a:cs typeface="Calibri" panose="020F0502020204030204" pitchFamily="34" charset="0"/>
              <a:sym typeface="Lato"/>
            </a:endParaRPr>
          </a:p>
          <a:p>
            <a:pPr marL="914400" lvl="0" indent="0" algn="l" rtl="0">
              <a:lnSpc>
                <a:spcPct val="115000"/>
              </a:lnSpc>
              <a:spcBef>
                <a:spcPts val="1200"/>
              </a:spcBef>
              <a:spcAft>
                <a:spcPts val="0"/>
              </a:spcAft>
              <a:buNone/>
            </a:pPr>
            <a:endParaRPr kern="1200" dirty="0">
              <a:solidFill>
                <a:srgbClr val="434343"/>
              </a:solidFill>
              <a:latin typeface="Calibri" panose="020F0502020204030204" pitchFamily="34" charset="0"/>
              <a:ea typeface="+mn-ea"/>
              <a:cs typeface="Calibri" panose="020F0502020204030204" pitchFamily="34" charset="0"/>
              <a:sym typeface="Lato"/>
            </a:endParaRPr>
          </a:p>
          <a:p>
            <a:pPr marL="914400" lvl="0" indent="0" algn="l" rtl="0">
              <a:lnSpc>
                <a:spcPct val="115000"/>
              </a:lnSpc>
              <a:spcBef>
                <a:spcPts val="1200"/>
              </a:spcBef>
              <a:spcAft>
                <a:spcPts val="0"/>
              </a:spcAft>
              <a:buNone/>
            </a:pPr>
            <a:endParaRPr kern="1200" dirty="0">
              <a:solidFill>
                <a:srgbClr val="434343"/>
              </a:solidFill>
              <a:latin typeface="Calibri" panose="020F0502020204030204" pitchFamily="34" charset="0"/>
              <a:ea typeface="+mn-ea"/>
              <a:cs typeface="Calibri" panose="020F0502020204030204" pitchFamily="34" charset="0"/>
              <a:sym typeface="Lato"/>
            </a:endParaRPr>
          </a:p>
          <a:p>
            <a:pPr marL="914400" lvl="0" indent="0" algn="l" rtl="0">
              <a:lnSpc>
                <a:spcPct val="115000"/>
              </a:lnSpc>
              <a:spcBef>
                <a:spcPts val="1200"/>
              </a:spcBef>
              <a:spcAft>
                <a:spcPts val="0"/>
              </a:spcAft>
              <a:buNone/>
            </a:pPr>
            <a:endParaRPr kern="1200" dirty="0">
              <a:solidFill>
                <a:srgbClr val="434343"/>
              </a:solidFill>
              <a:latin typeface="Calibri" panose="020F0502020204030204" pitchFamily="34" charset="0"/>
              <a:ea typeface="+mn-ea"/>
              <a:cs typeface="Calibri" panose="020F0502020204030204" pitchFamily="34" charset="0"/>
              <a:sym typeface="Lato"/>
            </a:endParaRPr>
          </a:p>
          <a:p>
            <a:pPr marL="0" lvl="0" indent="0" algn="l" rtl="0">
              <a:spcBef>
                <a:spcPts val="1200"/>
              </a:spcBef>
              <a:spcAft>
                <a:spcPts val="0"/>
              </a:spcAft>
              <a:buNone/>
            </a:pPr>
            <a:endParaRPr kern="1200" dirty="0">
              <a:solidFill>
                <a:srgbClr val="434343"/>
              </a:solidFill>
              <a:latin typeface="Calibri" panose="020F0502020204030204" pitchFamily="34" charset="0"/>
              <a:ea typeface="+mn-ea"/>
              <a:cs typeface="Calibri" panose="020F0502020204030204" pitchFamily="34" charset="0"/>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2" name="灯片编号占位符 1">
            <a:extLst>
              <a:ext uri="{FF2B5EF4-FFF2-40B4-BE49-F238E27FC236}">
                <a16:creationId xmlns:a16="http://schemas.microsoft.com/office/drawing/2014/main" id="{79D1A420-5820-5A4E-9DF0-2893E2C1B8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7" name="文本占位符 2">
            <a:extLst>
              <a:ext uri="{FF2B5EF4-FFF2-40B4-BE49-F238E27FC236}">
                <a16:creationId xmlns:a16="http://schemas.microsoft.com/office/drawing/2014/main" id="{8BF8DED4-7B11-BF47-82D5-68409F6C5F62}"/>
              </a:ext>
            </a:extLst>
          </p:cNvPr>
          <p:cNvSpPr txBox="1">
            <a:spLocks/>
          </p:cNvSpPr>
          <p:nvPr/>
        </p:nvSpPr>
        <p:spPr>
          <a:xfrm>
            <a:off x="421914" y="590491"/>
            <a:ext cx="5604919"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DCGAN</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1" name="矩形 10">
            <a:extLst>
              <a:ext uri="{FF2B5EF4-FFF2-40B4-BE49-F238E27FC236}">
                <a16:creationId xmlns:a16="http://schemas.microsoft.com/office/drawing/2014/main" id="{72D867AB-8A9E-A643-A30C-A7DE4530F62C}"/>
              </a:ext>
            </a:extLst>
          </p:cNvPr>
          <p:cNvSpPr/>
          <p:nvPr/>
        </p:nvSpPr>
        <p:spPr>
          <a:xfrm>
            <a:off x="421914" y="3595411"/>
            <a:ext cx="7930376" cy="461665"/>
          </a:xfrm>
          <a:prstGeom prst="rect">
            <a:avLst/>
          </a:prstGeom>
        </p:spPr>
        <p:txBody>
          <a:bodyPr wrap="none">
            <a:spAutoFit/>
          </a:bodyPr>
          <a:lstStyle/>
          <a:p>
            <a:pPr marL="146050" indent="0">
              <a:buFont typeface="Wingdings 2" panose="05020102010507070707" pitchFamily="18" charset="2"/>
              <a:buNone/>
            </a:pPr>
            <a:r>
              <a:rPr kumimoji="1" lang="en-US" altLang="zh-CN" sz="2400" dirty="0">
                <a:solidFill>
                  <a:schemeClr val="tx1">
                    <a:lumMod val="75000"/>
                    <a:lumOff val="25000"/>
                  </a:schemeClr>
                </a:solidFill>
                <a:latin typeface="Calibri" panose="020F0502020204030204" pitchFamily="34" charset="0"/>
                <a:cs typeface="Calibri" panose="020F0502020204030204" pitchFamily="34" charset="0"/>
              </a:rPr>
              <a:t>-Multi-channel</a:t>
            </a:r>
            <a:r>
              <a:rPr kumimoji="1" lang="zh-CN" altLang="en-US" sz="2400"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400" dirty="0">
                <a:solidFill>
                  <a:schemeClr val="tx1">
                    <a:lumMod val="75000"/>
                    <a:lumOff val="25000"/>
                  </a:schemeClr>
                </a:solidFill>
                <a:latin typeface="Calibri" panose="020F0502020204030204" pitchFamily="34" charset="0"/>
                <a:cs typeface="Calibri" panose="020F0502020204030204" pitchFamily="34" charset="0"/>
              </a:rPr>
              <a:t>DCGAN</a:t>
            </a:r>
            <a:r>
              <a:rPr kumimoji="1" lang="zh-CN" altLang="en-US" sz="2400"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400" dirty="0">
                <a:solidFill>
                  <a:schemeClr val="tx1">
                    <a:lumMod val="75000"/>
                    <a:lumOff val="25000"/>
                  </a:schemeClr>
                </a:solidFill>
                <a:latin typeface="Calibri" panose="020F0502020204030204" pitchFamily="34" charset="0"/>
                <a:cs typeface="Calibri" panose="020F0502020204030204" pitchFamily="34" charset="0"/>
              </a:rPr>
              <a:t>vs.</a:t>
            </a:r>
            <a:r>
              <a:rPr kumimoji="1" lang="zh-CN" altLang="en-US" sz="2400"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400" dirty="0">
                <a:solidFill>
                  <a:schemeClr val="tx1">
                    <a:lumMod val="75000"/>
                    <a:lumOff val="25000"/>
                  </a:schemeClr>
                </a:solidFill>
                <a:latin typeface="Calibri" panose="020F0502020204030204" pitchFamily="34" charset="0"/>
                <a:cs typeface="Calibri" panose="020F0502020204030204" pitchFamily="34" charset="0"/>
              </a:rPr>
              <a:t>Multi-channel</a:t>
            </a:r>
            <a:r>
              <a:rPr kumimoji="1" lang="zh-CN" altLang="en-US" sz="2400"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400" dirty="0">
                <a:solidFill>
                  <a:schemeClr val="tx1">
                    <a:lumMod val="75000"/>
                    <a:lumOff val="25000"/>
                  </a:schemeClr>
                </a:solidFill>
                <a:latin typeface="Calibri" panose="020F0502020204030204" pitchFamily="34" charset="0"/>
                <a:cs typeface="Calibri" panose="020F0502020204030204" pitchFamily="34" charset="0"/>
              </a:rPr>
              <a:t>DCGAN</a:t>
            </a:r>
            <a:r>
              <a:rPr kumimoji="1" lang="zh-CN" altLang="en-US" sz="2400"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400" dirty="0">
                <a:solidFill>
                  <a:schemeClr val="tx1">
                    <a:lumMod val="75000"/>
                    <a:lumOff val="25000"/>
                  </a:schemeClr>
                </a:solidFill>
                <a:latin typeface="Calibri" panose="020F0502020204030204" pitchFamily="34" charset="0"/>
                <a:cs typeface="Calibri" panose="020F0502020204030204" pitchFamily="34" charset="0"/>
              </a:rPr>
              <a:t>separable</a:t>
            </a:r>
            <a:endParaRPr kumimoji="1" lang="zh-CN" alt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矩形 5">
            <a:extLst>
              <a:ext uri="{FF2B5EF4-FFF2-40B4-BE49-F238E27FC236}">
                <a16:creationId xmlns:a16="http://schemas.microsoft.com/office/drawing/2014/main" id="{B104D9E0-1315-2146-AF0B-A501A0BBCBB3}"/>
              </a:ext>
            </a:extLst>
          </p:cNvPr>
          <p:cNvSpPr/>
          <p:nvPr/>
        </p:nvSpPr>
        <p:spPr>
          <a:xfrm>
            <a:off x="302086" y="4081151"/>
            <a:ext cx="6107340" cy="1068754"/>
          </a:xfrm>
          <a:prstGeom prst="rect">
            <a:avLst/>
          </a:prstGeom>
        </p:spPr>
        <p:txBody>
          <a:bodyPr wrap="square">
            <a:spAutoFit/>
          </a:bodyPr>
          <a:lstStyle/>
          <a:p>
            <a:pPr marL="457200" lvl="0" indent="-317500">
              <a:lnSpc>
                <a:spcPct val="115000"/>
              </a:lnSpc>
              <a:spcBef>
                <a:spcPts val="1200"/>
              </a:spcBef>
              <a:buSzPts val="1400"/>
              <a:buFont typeface="Lato"/>
              <a:buChar char="●"/>
            </a:pPr>
            <a:r>
              <a:rPr lang="en-US" altLang="zh-CN" kern="1200" dirty="0">
                <a:solidFill>
                  <a:schemeClr val="tx1">
                    <a:lumMod val="85000"/>
                    <a:lumOff val="15000"/>
                  </a:schemeClr>
                </a:solidFill>
                <a:latin typeface="Calibri" panose="020F0502020204030204" pitchFamily="34" charset="0"/>
                <a:cs typeface="Calibri" panose="020F0502020204030204" pitchFamily="34" charset="0"/>
                <a:sym typeface="Lato"/>
              </a:rPr>
              <a:t>Discriminator:</a:t>
            </a:r>
            <a:r>
              <a:rPr lang="zh-CN" altLang="en-US" kern="1200" dirty="0">
                <a:solidFill>
                  <a:schemeClr val="tx1">
                    <a:lumMod val="85000"/>
                    <a:lumOff val="15000"/>
                  </a:schemeClr>
                </a:solidFill>
                <a:latin typeface="Calibri" panose="020F0502020204030204" pitchFamily="34" charset="0"/>
                <a:cs typeface="Calibri" panose="020F0502020204030204" pitchFamily="34" charset="0"/>
                <a:sym typeface="Lato"/>
              </a:rPr>
              <a:t> </a:t>
            </a:r>
            <a:r>
              <a:rPr lang="en-US" altLang="zh-CN" kern="1200" dirty="0">
                <a:solidFill>
                  <a:schemeClr val="tx1">
                    <a:lumMod val="85000"/>
                    <a:lumOff val="15000"/>
                  </a:schemeClr>
                </a:solidFill>
                <a:latin typeface="Calibri" panose="020F0502020204030204" pitchFamily="34" charset="0"/>
                <a:cs typeface="Calibri" panose="020F0502020204030204" pitchFamily="34" charset="0"/>
                <a:sym typeface="Lato"/>
              </a:rPr>
              <a:t>No</a:t>
            </a:r>
            <a:r>
              <a:rPr lang="zh-CN" altLang="en-US" kern="1200" dirty="0">
                <a:solidFill>
                  <a:schemeClr val="tx1">
                    <a:lumMod val="85000"/>
                    <a:lumOff val="15000"/>
                  </a:schemeClr>
                </a:solidFill>
                <a:latin typeface="Calibri" panose="020F0502020204030204" pitchFamily="34" charset="0"/>
                <a:cs typeface="Calibri" panose="020F0502020204030204" pitchFamily="34" charset="0"/>
                <a:sym typeface="Lato"/>
              </a:rPr>
              <a:t> </a:t>
            </a:r>
            <a:r>
              <a:rPr lang="en-US" altLang="zh-CN" kern="1200" dirty="0">
                <a:solidFill>
                  <a:schemeClr val="tx1">
                    <a:lumMod val="85000"/>
                    <a:lumOff val="15000"/>
                  </a:schemeClr>
                </a:solidFill>
                <a:latin typeface="Calibri" panose="020F0502020204030204" pitchFamily="34" charset="0"/>
                <a:cs typeface="Calibri" panose="020F0502020204030204" pitchFamily="34" charset="0"/>
                <a:sym typeface="Lato"/>
              </a:rPr>
              <a:t>Difference</a:t>
            </a:r>
          </a:p>
          <a:p>
            <a:pPr marL="457200" lvl="0" indent="-317500">
              <a:lnSpc>
                <a:spcPct val="115000"/>
              </a:lnSpc>
              <a:buSzPts val="1400"/>
              <a:buFont typeface="Lato"/>
              <a:buChar char="●"/>
            </a:pPr>
            <a:r>
              <a:rPr lang="en-US" altLang="zh-CN" kern="1200" dirty="0">
                <a:solidFill>
                  <a:schemeClr val="tx1">
                    <a:lumMod val="85000"/>
                    <a:lumOff val="15000"/>
                  </a:schemeClr>
                </a:solidFill>
                <a:latin typeface="Calibri" panose="020F0502020204030204" pitchFamily="34" charset="0"/>
                <a:cs typeface="Calibri" panose="020F0502020204030204" pitchFamily="34" charset="0"/>
                <a:sym typeface="Lato"/>
              </a:rPr>
              <a:t>Generator: Two</a:t>
            </a:r>
            <a:r>
              <a:rPr lang="zh-CN" altLang="en-US" kern="1200" dirty="0">
                <a:solidFill>
                  <a:schemeClr val="tx1">
                    <a:lumMod val="85000"/>
                    <a:lumOff val="15000"/>
                  </a:schemeClr>
                </a:solidFill>
                <a:latin typeface="Calibri" panose="020F0502020204030204" pitchFamily="34" charset="0"/>
                <a:cs typeface="Calibri" panose="020F0502020204030204" pitchFamily="34" charset="0"/>
                <a:sym typeface="Lato"/>
              </a:rPr>
              <a:t> </a:t>
            </a:r>
            <a:r>
              <a:rPr lang="en-US" altLang="zh-CN" kern="1200" dirty="0">
                <a:solidFill>
                  <a:schemeClr val="tx1">
                    <a:lumMod val="85000"/>
                    <a:lumOff val="15000"/>
                  </a:schemeClr>
                </a:solidFill>
                <a:latin typeface="Calibri" panose="020F0502020204030204" pitchFamily="34" charset="0"/>
                <a:cs typeface="Calibri" panose="020F0502020204030204" pitchFamily="34" charset="0"/>
                <a:sym typeface="Lato"/>
              </a:rPr>
              <a:t>channels</a:t>
            </a:r>
            <a:r>
              <a:rPr lang="zh-CN" altLang="en-US" kern="1200" dirty="0">
                <a:solidFill>
                  <a:schemeClr val="tx1">
                    <a:lumMod val="85000"/>
                    <a:lumOff val="15000"/>
                  </a:schemeClr>
                </a:solidFill>
                <a:latin typeface="Calibri" panose="020F0502020204030204" pitchFamily="34" charset="0"/>
                <a:cs typeface="Calibri" panose="020F0502020204030204" pitchFamily="34" charset="0"/>
                <a:sym typeface="Lato"/>
              </a:rPr>
              <a:t> </a:t>
            </a:r>
            <a:r>
              <a:rPr lang="en-US" altLang="zh-CN" kern="1200" dirty="0">
                <a:solidFill>
                  <a:schemeClr val="tx1">
                    <a:lumMod val="85000"/>
                    <a:lumOff val="15000"/>
                  </a:schemeClr>
                </a:solidFill>
                <a:latin typeface="Calibri" panose="020F0502020204030204" pitchFamily="34" charset="0"/>
                <a:cs typeface="Calibri" panose="020F0502020204030204" pitchFamily="34" charset="0"/>
                <a:sym typeface="Lato"/>
              </a:rPr>
              <a:t>-&gt;</a:t>
            </a:r>
            <a:r>
              <a:rPr lang="zh-CN" altLang="en-US" kern="1200" dirty="0">
                <a:solidFill>
                  <a:schemeClr val="tx1">
                    <a:lumMod val="85000"/>
                    <a:lumOff val="15000"/>
                  </a:schemeClr>
                </a:solidFill>
                <a:latin typeface="Calibri" panose="020F0502020204030204" pitchFamily="34" charset="0"/>
                <a:cs typeface="Calibri" panose="020F0502020204030204" pitchFamily="34" charset="0"/>
                <a:sym typeface="Lato"/>
              </a:rPr>
              <a:t> </a:t>
            </a:r>
            <a:r>
              <a:rPr lang="en-US" altLang="zh-CN" b="1" kern="1200" dirty="0">
                <a:solidFill>
                  <a:schemeClr val="tx1">
                    <a:lumMod val="85000"/>
                    <a:lumOff val="15000"/>
                  </a:schemeClr>
                </a:solidFill>
                <a:latin typeface="Calibri" panose="020F0502020204030204" pitchFamily="34" charset="0"/>
                <a:cs typeface="Calibri" panose="020F0502020204030204" pitchFamily="34" charset="0"/>
                <a:sym typeface="Lato"/>
              </a:rPr>
              <a:t>Multi-channel</a:t>
            </a:r>
            <a:r>
              <a:rPr lang="zh-CN" altLang="en-US" b="1" kern="1200" dirty="0">
                <a:solidFill>
                  <a:schemeClr val="tx1">
                    <a:lumMod val="85000"/>
                    <a:lumOff val="15000"/>
                  </a:schemeClr>
                </a:solidFill>
                <a:latin typeface="Calibri" panose="020F0502020204030204" pitchFamily="34" charset="0"/>
                <a:cs typeface="Calibri" panose="020F0502020204030204" pitchFamily="34" charset="0"/>
                <a:sym typeface="Lato"/>
              </a:rPr>
              <a:t> </a:t>
            </a:r>
            <a:r>
              <a:rPr lang="en-US" altLang="zh-CN" b="1" kern="1200" dirty="0">
                <a:solidFill>
                  <a:schemeClr val="tx1">
                    <a:lumMod val="85000"/>
                    <a:lumOff val="15000"/>
                  </a:schemeClr>
                </a:solidFill>
                <a:latin typeface="Calibri" panose="020F0502020204030204" pitchFamily="34" charset="0"/>
                <a:cs typeface="Calibri" panose="020F0502020204030204" pitchFamily="34" charset="0"/>
                <a:sym typeface="Lato"/>
              </a:rPr>
              <a:t>separable </a:t>
            </a:r>
            <a:r>
              <a:rPr lang="en-US" altLang="zh-CN" kern="1200" dirty="0">
                <a:solidFill>
                  <a:schemeClr val="tx1">
                    <a:lumMod val="85000"/>
                    <a:lumOff val="15000"/>
                  </a:schemeClr>
                </a:solidFill>
                <a:latin typeface="Calibri" panose="020F0502020204030204" pitchFamily="34" charset="0"/>
                <a:cs typeface="Calibri" panose="020F0502020204030204" pitchFamily="34" charset="0"/>
                <a:sym typeface="Lato"/>
              </a:rPr>
              <a:t>DCGAN passes the </a:t>
            </a:r>
            <a:r>
              <a:rPr lang="en-US" altLang="zh-CN" b="1" kern="1200" dirty="0" err="1">
                <a:solidFill>
                  <a:schemeClr val="tx1">
                    <a:lumMod val="85000"/>
                    <a:lumOff val="15000"/>
                  </a:schemeClr>
                </a:solidFill>
                <a:latin typeface="Calibri" panose="020F0502020204030204" pitchFamily="34" charset="0"/>
                <a:cs typeface="Calibri" panose="020F0502020204030204" pitchFamily="34" charset="0"/>
                <a:sym typeface="Lato"/>
              </a:rPr>
              <a:t>Upsampling</a:t>
            </a:r>
            <a:r>
              <a:rPr lang="en-US" altLang="zh-CN" kern="1200" dirty="0">
                <a:solidFill>
                  <a:schemeClr val="tx1">
                    <a:lumMod val="85000"/>
                    <a:lumOff val="15000"/>
                  </a:schemeClr>
                </a:solidFill>
                <a:latin typeface="Calibri" panose="020F0502020204030204" pitchFamily="34" charset="0"/>
                <a:cs typeface="Calibri" panose="020F0502020204030204" pitchFamily="34" charset="0"/>
                <a:sym typeface="Lato"/>
              </a:rPr>
              <a:t> separately and combine together to pass the next layers together.</a:t>
            </a:r>
          </a:p>
        </p:txBody>
      </p:sp>
      <p:sp>
        <p:nvSpPr>
          <p:cNvPr id="13" name="Google Shape;216;p30">
            <a:extLst>
              <a:ext uri="{FF2B5EF4-FFF2-40B4-BE49-F238E27FC236}">
                <a16:creationId xmlns:a16="http://schemas.microsoft.com/office/drawing/2014/main" id="{449C49BB-A9A5-E645-887F-0DD1F12AF23B}"/>
              </a:ext>
            </a:extLst>
          </p:cNvPr>
          <p:cNvSpPr txBox="1"/>
          <p:nvPr/>
        </p:nvSpPr>
        <p:spPr>
          <a:xfrm>
            <a:off x="6026833" y="3151899"/>
            <a:ext cx="1914649" cy="25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altLang="zh-CN" sz="800" dirty="0">
                <a:solidFill>
                  <a:srgbClr val="434343"/>
                </a:solidFill>
                <a:latin typeface="Lato"/>
                <a:ea typeface="Lato"/>
                <a:cs typeface="Lato"/>
                <a:sym typeface="Lato"/>
              </a:rPr>
              <a:t>Figure</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9:</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DCGAN</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Generator[17]</a:t>
            </a:r>
            <a:endParaRPr sz="800" dirty="0">
              <a:solidFill>
                <a:srgbClr val="434343"/>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CE022D4-8A18-5645-BB32-96B16666C4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7" name="文本占位符 2">
            <a:extLst>
              <a:ext uri="{FF2B5EF4-FFF2-40B4-BE49-F238E27FC236}">
                <a16:creationId xmlns:a16="http://schemas.microsoft.com/office/drawing/2014/main" id="{E49FB383-7495-0046-8B33-95A46EA43E3E}"/>
              </a:ext>
            </a:extLst>
          </p:cNvPr>
          <p:cNvSpPr txBox="1">
            <a:spLocks/>
          </p:cNvSpPr>
          <p:nvPr/>
        </p:nvSpPr>
        <p:spPr>
          <a:xfrm>
            <a:off x="421914" y="591988"/>
            <a:ext cx="5604919"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Summary</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of</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the</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approaches</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圆角矩形 14">
            <a:extLst>
              <a:ext uri="{FF2B5EF4-FFF2-40B4-BE49-F238E27FC236}">
                <a16:creationId xmlns:a16="http://schemas.microsoft.com/office/drawing/2014/main" id="{9F0B8BC4-0D69-F049-B2CB-BECFE3DBCCA7}"/>
              </a:ext>
            </a:extLst>
          </p:cNvPr>
          <p:cNvSpPr/>
          <p:nvPr/>
        </p:nvSpPr>
        <p:spPr>
          <a:xfrm>
            <a:off x="487429" y="1345456"/>
            <a:ext cx="2799235" cy="3036763"/>
          </a:xfrm>
          <a:prstGeom prst="roundRect">
            <a:avLst/>
          </a:prstGeom>
          <a:solidFill>
            <a:srgbClr val="5690B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B08A00ED-3A08-6E42-A497-661F6BDCBFEC}"/>
              </a:ext>
            </a:extLst>
          </p:cNvPr>
          <p:cNvSpPr txBox="1"/>
          <p:nvPr/>
        </p:nvSpPr>
        <p:spPr>
          <a:xfrm>
            <a:off x="809804" y="1511201"/>
            <a:ext cx="2268889" cy="307777"/>
          </a:xfrm>
          <a:prstGeom prst="rect">
            <a:avLst/>
          </a:prstGeom>
          <a:noFill/>
        </p:spPr>
        <p:txBody>
          <a:bodyPr wrap="square" rtlCol="0">
            <a:spAutoFit/>
          </a:bodyPr>
          <a:lstStyle/>
          <a:p>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By</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means</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of</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Loss</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methods</a:t>
            </a:r>
            <a:endParaRPr kumimoji="1" lang="zh-CN" alt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44BE8942-7F3F-5142-A1E7-988B4E0A62B2}"/>
              </a:ext>
            </a:extLst>
          </p:cNvPr>
          <p:cNvSpPr txBox="1"/>
          <p:nvPr/>
        </p:nvSpPr>
        <p:spPr>
          <a:xfrm>
            <a:off x="5245141" y="1745784"/>
            <a:ext cx="2467439" cy="307777"/>
          </a:xfrm>
          <a:prstGeom prst="rect">
            <a:avLst/>
          </a:prstGeom>
          <a:noFill/>
        </p:spPr>
        <p:txBody>
          <a:bodyPr wrap="square" rtlCol="0">
            <a:spAutoFit/>
          </a:bodyPr>
          <a:lstStyle/>
          <a:p>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By</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means</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of</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structure</a:t>
            </a:r>
            <a:endParaRPr kumimoji="1" lang="zh-CN" alt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矩形 17">
            <a:extLst>
              <a:ext uri="{FF2B5EF4-FFF2-40B4-BE49-F238E27FC236}">
                <a16:creationId xmlns:a16="http://schemas.microsoft.com/office/drawing/2014/main" id="{F9B8E2F3-EF90-EF48-A441-B3595B2D2D0C}"/>
              </a:ext>
            </a:extLst>
          </p:cNvPr>
          <p:cNvSpPr/>
          <p:nvPr/>
        </p:nvSpPr>
        <p:spPr>
          <a:xfrm>
            <a:off x="796943" y="1999210"/>
            <a:ext cx="2154484" cy="562276"/>
          </a:xfrm>
          <a:prstGeom prst="rect">
            <a:avLst/>
          </a:prstGeom>
          <a:solidFill>
            <a:srgbClr val="5690B2">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GAN</a:t>
            </a:r>
          </a:p>
          <a:p>
            <a:pPr algn="ct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(Optimizer</a:t>
            </a:r>
            <a:r>
              <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rPr>
              <a:t> </a:t>
            </a: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Adam)</a:t>
            </a:r>
            <a:endPar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9" name="矩形 18">
            <a:extLst>
              <a:ext uri="{FF2B5EF4-FFF2-40B4-BE49-F238E27FC236}">
                <a16:creationId xmlns:a16="http://schemas.microsoft.com/office/drawing/2014/main" id="{651CE304-4085-4B45-9EF4-5F60443E382F}"/>
              </a:ext>
            </a:extLst>
          </p:cNvPr>
          <p:cNvSpPr/>
          <p:nvPr/>
        </p:nvSpPr>
        <p:spPr>
          <a:xfrm>
            <a:off x="808896" y="2825696"/>
            <a:ext cx="2154484" cy="523045"/>
          </a:xfrm>
          <a:prstGeom prst="rect">
            <a:avLst/>
          </a:prstGeom>
          <a:solidFill>
            <a:srgbClr val="5690B2">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WGAN</a:t>
            </a:r>
          </a:p>
          <a:p>
            <a:pPr algn="ct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(Optimizer:</a:t>
            </a:r>
            <a:r>
              <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rPr>
              <a:t> </a:t>
            </a: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RM-</a:t>
            </a:r>
            <a:r>
              <a:rPr kumimoji="1" lang="en-US" altLang="zh-CN" b="1" dirty="0" err="1">
                <a:solidFill>
                  <a:schemeClr val="tx1">
                    <a:lumMod val="75000"/>
                    <a:lumOff val="25000"/>
                  </a:schemeClr>
                </a:solidFill>
                <a:latin typeface="Calibri Light" panose="020F0302020204030204" pitchFamily="34" charset="0"/>
                <a:cs typeface="Calibri Light" panose="020F0302020204030204" pitchFamily="34" charset="0"/>
              </a:rPr>
              <a:t>Sprop</a:t>
            </a: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a:t>
            </a:r>
            <a:endPar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0" name="矩形 19">
            <a:extLst>
              <a:ext uri="{FF2B5EF4-FFF2-40B4-BE49-F238E27FC236}">
                <a16:creationId xmlns:a16="http://schemas.microsoft.com/office/drawing/2014/main" id="{77AE32AA-57DE-1244-9459-42DEB02BED06}"/>
              </a:ext>
            </a:extLst>
          </p:cNvPr>
          <p:cNvSpPr/>
          <p:nvPr/>
        </p:nvSpPr>
        <p:spPr>
          <a:xfrm>
            <a:off x="796943" y="3612951"/>
            <a:ext cx="2154484" cy="505058"/>
          </a:xfrm>
          <a:prstGeom prst="rect">
            <a:avLst/>
          </a:prstGeom>
          <a:solidFill>
            <a:srgbClr val="5690B2">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WGAN</a:t>
            </a:r>
            <a:r>
              <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rPr>
              <a:t> </a:t>
            </a: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a:t>
            </a:r>
            <a:r>
              <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rPr>
              <a:t> </a:t>
            </a: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GP</a:t>
            </a:r>
          </a:p>
          <a:p>
            <a:pPr algn="ct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(Optimizer:</a:t>
            </a:r>
            <a:r>
              <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rPr>
              <a:t> </a:t>
            </a: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Adam)</a:t>
            </a:r>
            <a:r>
              <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rPr>
              <a:t> </a:t>
            </a:r>
          </a:p>
        </p:txBody>
      </p:sp>
      <p:sp>
        <p:nvSpPr>
          <p:cNvPr id="23" name="圆角矩形 22">
            <a:extLst>
              <a:ext uri="{FF2B5EF4-FFF2-40B4-BE49-F238E27FC236}">
                <a16:creationId xmlns:a16="http://schemas.microsoft.com/office/drawing/2014/main" id="{A9A2CBFE-05BE-F74B-B0F3-F0142E75044E}"/>
              </a:ext>
            </a:extLst>
          </p:cNvPr>
          <p:cNvSpPr/>
          <p:nvPr/>
        </p:nvSpPr>
        <p:spPr>
          <a:xfrm>
            <a:off x="4727753" y="1714934"/>
            <a:ext cx="2797386" cy="1999395"/>
          </a:xfrm>
          <a:prstGeom prst="roundRect">
            <a:avLst/>
          </a:prstGeom>
          <a:solidFill>
            <a:srgbClr val="5690B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6" name="直线箭头连接符 25">
            <a:extLst>
              <a:ext uri="{FF2B5EF4-FFF2-40B4-BE49-F238E27FC236}">
                <a16:creationId xmlns:a16="http://schemas.microsoft.com/office/drawing/2014/main" id="{E9BB27BE-5ECD-F44C-B071-BFCA4D53D264}"/>
              </a:ext>
            </a:extLst>
          </p:cNvPr>
          <p:cNvCxnSpPr>
            <a:cxnSpLocks/>
          </p:cNvCxnSpPr>
          <p:nvPr/>
        </p:nvCxnSpPr>
        <p:spPr>
          <a:xfrm>
            <a:off x="3210121" y="2154011"/>
            <a:ext cx="1719334" cy="0"/>
          </a:xfrm>
          <a:prstGeom prst="straightConnector1">
            <a:avLst/>
          </a:prstGeom>
          <a:ln w="28575">
            <a:solidFill>
              <a:srgbClr val="5690B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a:extLst>
              <a:ext uri="{FF2B5EF4-FFF2-40B4-BE49-F238E27FC236}">
                <a16:creationId xmlns:a16="http://schemas.microsoft.com/office/drawing/2014/main" id="{B194CCC2-3F80-964F-8CCB-E1AFD446025A}"/>
              </a:ext>
            </a:extLst>
          </p:cNvPr>
          <p:cNvCxnSpPr>
            <a:cxnSpLocks/>
          </p:cNvCxnSpPr>
          <p:nvPr/>
        </p:nvCxnSpPr>
        <p:spPr>
          <a:xfrm>
            <a:off x="3187170" y="2321852"/>
            <a:ext cx="1707255" cy="765527"/>
          </a:xfrm>
          <a:prstGeom prst="straightConnector1">
            <a:avLst/>
          </a:prstGeom>
          <a:ln w="28575">
            <a:solidFill>
              <a:srgbClr val="5690B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27">
            <a:extLst>
              <a:ext uri="{FF2B5EF4-FFF2-40B4-BE49-F238E27FC236}">
                <a16:creationId xmlns:a16="http://schemas.microsoft.com/office/drawing/2014/main" id="{E5FFEA7D-261F-2E48-AC98-27A88CAC3EA1}"/>
              </a:ext>
            </a:extLst>
          </p:cNvPr>
          <p:cNvCxnSpPr>
            <a:cxnSpLocks/>
          </p:cNvCxnSpPr>
          <p:nvPr/>
        </p:nvCxnSpPr>
        <p:spPr>
          <a:xfrm flipV="1">
            <a:off x="3116699" y="2331736"/>
            <a:ext cx="1777726" cy="630831"/>
          </a:xfrm>
          <a:prstGeom prst="straightConnector1">
            <a:avLst/>
          </a:prstGeom>
          <a:ln w="28575">
            <a:solidFill>
              <a:srgbClr val="5690B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线箭头连接符 28">
            <a:extLst>
              <a:ext uri="{FF2B5EF4-FFF2-40B4-BE49-F238E27FC236}">
                <a16:creationId xmlns:a16="http://schemas.microsoft.com/office/drawing/2014/main" id="{698BB9A5-F011-DC47-8EF5-F5C4B9D3AED6}"/>
              </a:ext>
            </a:extLst>
          </p:cNvPr>
          <p:cNvCxnSpPr>
            <a:cxnSpLocks/>
          </p:cNvCxnSpPr>
          <p:nvPr/>
        </p:nvCxnSpPr>
        <p:spPr>
          <a:xfrm>
            <a:off x="3116699" y="3140291"/>
            <a:ext cx="1812756" cy="69675"/>
          </a:xfrm>
          <a:prstGeom prst="straightConnector1">
            <a:avLst/>
          </a:prstGeom>
          <a:ln w="28575">
            <a:solidFill>
              <a:srgbClr val="5690B2"/>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B0B9F6B5-1B41-6741-8F09-FD1727452ECE}"/>
              </a:ext>
            </a:extLst>
          </p:cNvPr>
          <p:cNvSpPr/>
          <p:nvPr/>
        </p:nvSpPr>
        <p:spPr>
          <a:xfrm>
            <a:off x="5082774" y="2126358"/>
            <a:ext cx="2154484" cy="505058"/>
          </a:xfrm>
          <a:prstGeom prst="rect">
            <a:avLst/>
          </a:prstGeom>
          <a:solidFill>
            <a:srgbClr val="5690B2">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Multi-channel</a:t>
            </a:r>
            <a:r>
              <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rPr>
              <a:t> </a:t>
            </a: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DCGAN</a:t>
            </a:r>
            <a:endPar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39" name="矩形 38">
            <a:extLst>
              <a:ext uri="{FF2B5EF4-FFF2-40B4-BE49-F238E27FC236}">
                <a16:creationId xmlns:a16="http://schemas.microsoft.com/office/drawing/2014/main" id="{9488A8AC-487C-434E-AFE5-A08318A71431}"/>
              </a:ext>
            </a:extLst>
          </p:cNvPr>
          <p:cNvSpPr/>
          <p:nvPr/>
        </p:nvSpPr>
        <p:spPr>
          <a:xfrm>
            <a:off x="5082774" y="2825696"/>
            <a:ext cx="2154484" cy="523366"/>
          </a:xfrm>
          <a:prstGeom prst="rect">
            <a:avLst/>
          </a:prstGeom>
          <a:solidFill>
            <a:srgbClr val="5690B2">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Multi-channel</a:t>
            </a:r>
            <a:r>
              <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rPr>
              <a:t> </a:t>
            </a: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DCGAN</a:t>
            </a:r>
            <a:r>
              <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rPr>
              <a:t> </a:t>
            </a:r>
            <a:r>
              <a:rPr kumimoji="1" lang="en-US" altLang="zh-CN" b="1" dirty="0">
                <a:solidFill>
                  <a:schemeClr val="tx1">
                    <a:lumMod val="75000"/>
                    <a:lumOff val="25000"/>
                  </a:schemeClr>
                </a:solidFill>
                <a:latin typeface="Calibri Light" panose="020F0302020204030204" pitchFamily="34" charset="0"/>
                <a:cs typeface="Calibri Light" panose="020F0302020204030204" pitchFamily="34" charset="0"/>
              </a:rPr>
              <a:t>separable</a:t>
            </a:r>
            <a:endParaRPr kumimoji="1" lang="zh-CN" altLang="en-US" b="1"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48" name="直线箭头连接符 47">
            <a:extLst>
              <a:ext uri="{FF2B5EF4-FFF2-40B4-BE49-F238E27FC236}">
                <a16:creationId xmlns:a16="http://schemas.microsoft.com/office/drawing/2014/main" id="{BB29441C-8FB0-5448-8D6A-7D636B7D49EE}"/>
              </a:ext>
            </a:extLst>
          </p:cNvPr>
          <p:cNvCxnSpPr>
            <a:cxnSpLocks/>
          </p:cNvCxnSpPr>
          <p:nvPr/>
        </p:nvCxnSpPr>
        <p:spPr>
          <a:xfrm flipV="1">
            <a:off x="3078693" y="2452296"/>
            <a:ext cx="1815732" cy="1279738"/>
          </a:xfrm>
          <a:prstGeom prst="straightConnector1">
            <a:avLst/>
          </a:prstGeom>
          <a:ln w="28575">
            <a:solidFill>
              <a:srgbClr val="5690B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线箭头连接符 50">
            <a:extLst>
              <a:ext uri="{FF2B5EF4-FFF2-40B4-BE49-F238E27FC236}">
                <a16:creationId xmlns:a16="http://schemas.microsoft.com/office/drawing/2014/main" id="{3C90909E-25EE-114C-935A-CC8F971BDC9A}"/>
              </a:ext>
            </a:extLst>
          </p:cNvPr>
          <p:cNvCxnSpPr>
            <a:cxnSpLocks/>
          </p:cNvCxnSpPr>
          <p:nvPr/>
        </p:nvCxnSpPr>
        <p:spPr>
          <a:xfrm flipV="1">
            <a:off x="3116699" y="3338448"/>
            <a:ext cx="1777726" cy="529938"/>
          </a:xfrm>
          <a:prstGeom prst="straightConnector1">
            <a:avLst/>
          </a:prstGeom>
          <a:ln w="28575">
            <a:solidFill>
              <a:srgbClr val="5690B2"/>
            </a:solidFill>
            <a:tailEnd type="triangle"/>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B8515A28-8A43-E940-BA78-55D7123F7168}"/>
              </a:ext>
            </a:extLst>
          </p:cNvPr>
          <p:cNvSpPr/>
          <p:nvPr/>
        </p:nvSpPr>
        <p:spPr>
          <a:xfrm>
            <a:off x="796943" y="3612951"/>
            <a:ext cx="2154484" cy="505058"/>
          </a:xfrm>
          <a:prstGeom prst="rect">
            <a:avLst/>
          </a:prstGeom>
          <a:solidFill>
            <a:srgbClr val="5690B2">
              <a:alpha val="7568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WGAN</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GP</a:t>
            </a:r>
          </a:p>
          <a:p>
            <a:pPr algn="ct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(Optimizer:</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Adam)</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54" name="矩形 53">
            <a:extLst>
              <a:ext uri="{FF2B5EF4-FFF2-40B4-BE49-F238E27FC236}">
                <a16:creationId xmlns:a16="http://schemas.microsoft.com/office/drawing/2014/main" id="{7234148B-3049-A847-AF0E-4BFA39360662}"/>
              </a:ext>
            </a:extLst>
          </p:cNvPr>
          <p:cNvSpPr/>
          <p:nvPr/>
        </p:nvSpPr>
        <p:spPr>
          <a:xfrm>
            <a:off x="5082774" y="2124827"/>
            <a:ext cx="2154484" cy="505058"/>
          </a:xfrm>
          <a:prstGeom prst="rect">
            <a:avLst/>
          </a:prstGeom>
          <a:solidFill>
            <a:srgbClr val="5690B2">
              <a:alpha val="7568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Multi-channel</a:t>
            </a:r>
            <a:r>
              <a:rPr kumimoji="1" lang="zh-CN" altLang="en-US"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b="1" dirty="0">
                <a:solidFill>
                  <a:schemeClr val="tx1">
                    <a:lumMod val="75000"/>
                    <a:lumOff val="25000"/>
                  </a:schemeClr>
                </a:solidFill>
                <a:latin typeface="Calibri" panose="020F0502020204030204" pitchFamily="34" charset="0"/>
                <a:cs typeface="Calibri" panose="020F0502020204030204" pitchFamily="34" charset="0"/>
              </a:rPr>
              <a:t>DCGAN</a:t>
            </a:r>
            <a:endParaRPr kumimoji="1" lang="zh-CN" alt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7" name="矩形 56">
            <a:extLst>
              <a:ext uri="{FF2B5EF4-FFF2-40B4-BE49-F238E27FC236}">
                <a16:creationId xmlns:a16="http://schemas.microsoft.com/office/drawing/2014/main" id="{FCA53797-CC67-9140-A392-ABA37BB3FD85}"/>
              </a:ext>
            </a:extLst>
          </p:cNvPr>
          <p:cNvSpPr/>
          <p:nvPr/>
        </p:nvSpPr>
        <p:spPr>
          <a:xfrm>
            <a:off x="3817790" y="3784074"/>
            <a:ext cx="3419468" cy="369332"/>
          </a:xfrm>
          <a:prstGeom prst="rect">
            <a:avLst/>
          </a:prstGeom>
        </p:spPr>
        <p:txBody>
          <a:bodyPr wrap="square">
            <a:spAutoFit/>
          </a:bodyPr>
          <a:lstStyle/>
          <a:p>
            <a:pPr marL="139700" lvl="0">
              <a:spcBef>
                <a:spcPts val="1200"/>
              </a:spcBef>
              <a:buSzPts val="1400"/>
            </a:pPr>
            <a:r>
              <a:rPr lang="en-US" altLang="zh-CN" sz="1800" b="1" kern="1200" dirty="0">
                <a:solidFill>
                  <a:srgbClr val="434343"/>
                </a:solidFill>
                <a:latin typeface="Calibri" panose="020F0502020204030204" pitchFamily="34" charset="0"/>
                <a:cs typeface="Calibri" panose="020F0502020204030204" pitchFamily="34" charset="0"/>
                <a:sym typeface="Lato"/>
              </a:rPr>
              <a:t>Final</a:t>
            </a:r>
            <a:r>
              <a:rPr lang="zh-CN" altLang="en-US" sz="1800" b="1" kern="1200" dirty="0">
                <a:solidFill>
                  <a:srgbClr val="434343"/>
                </a:solidFill>
                <a:latin typeface="Calibri" panose="020F0502020204030204" pitchFamily="34" charset="0"/>
                <a:cs typeface="Calibri" panose="020F0502020204030204" pitchFamily="34" charset="0"/>
                <a:sym typeface="Lato"/>
              </a:rPr>
              <a:t> </a:t>
            </a:r>
            <a:r>
              <a:rPr lang="en-US" altLang="zh-CN" sz="1800" b="1" kern="1200" dirty="0">
                <a:solidFill>
                  <a:srgbClr val="434343"/>
                </a:solidFill>
                <a:latin typeface="Calibri" panose="020F0502020204030204" pitchFamily="34" charset="0"/>
                <a:cs typeface="Calibri" panose="020F0502020204030204" pitchFamily="34" charset="0"/>
                <a:sym typeface="Lato"/>
              </a:rPr>
              <a:t>preferred</a:t>
            </a:r>
            <a:r>
              <a:rPr lang="zh-CN" altLang="en-US" sz="1800" b="1" kern="1200" dirty="0">
                <a:solidFill>
                  <a:srgbClr val="434343"/>
                </a:solidFill>
                <a:latin typeface="Calibri" panose="020F0502020204030204" pitchFamily="34" charset="0"/>
                <a:cs typeface="Calibri" panose="020F0502020204030204" pitchFamily="34" charset="0"/>
                <a:sym typeface="Lato"/>
              </a:rPr>
              <a:t> </a:t>
            </a:r>
            <a:r>
              <a:rPr lang="en-US" altLang="zh-CN" sz="1800" b="1" kern="1200" dirty="0">
                <a:solidFill>
                  <a:srgbClr val="434343"/>
                </a:solidFill>
                <a:latin typeface="Calibri" panose="020F0502020204030204" pitchFamily="34" charset="0"/>
                <a:cs typeface="Calibri" panose="020F0502020204030204" pitchFamily="34" charset="0"/>
                <a:sym typeface="Lato"/>
              </a:rPr>
              <a:t>model:</a:t>
            </a:r>
          </a:p>
        </p:txBody>
      </p:sp>
      <p:sp>
        <p:nvSpPr>
          <p:cNvPr id="58" name="矩形 57">
            <a:extLst>
              <a:ext uri="{FF2B5EF4-FFF2-40B4-BE49-F238E27FC236}">
                <a16:creationId xmlns:a16="http://schemas.microsoft.com/office/drawing/2014/main" id="{E9A90030-CEC0-7C4F-BE82-48C515940456}"/>
              </a:ext>
            </a:extLst>
          </p:cNvPr>
          <p:cNvSpPr/>
          <p:nvPr/>
        </p:nvSpPr>
        <p:spPr>
          <a:xfrm>
            <a:off x="4274430" y="4084687"/>
            <a:ext cx="3504806" cy="369332"/>
          </a:xfrm>
          <a:prstGeom prst="rect">
            <a:avLst/>
          </a:prstGeom>
        </p:spPr>
        <p:txBody>
          <a:bodyPr wrap="square">
            <a:spAutoFit/>
          </a:bodyPr>
          <a:lstStyle/>
          <a:p>
            <a:pPr marL="139700">
              <a:spcBef>
                <a:spcPts val="1200"/>
              </a:spcBef>
              <a:buSzPts val="1400"/>
            </a:pPr>
            <a:r>
              <a:rPr lang="en-US" altLang="zh-CN" sz="1800" kern="1200" dirty="0">
                <a:solidFill>
                  <a:srgbClr val="FF0000"/>
                </a:solidFill>
                <a:latin typeface="Calibri" panose="020F0502020204030204" pitchFamily="34" charset="0"/>
                <a:cs typeface="Calibri" panose="020F0502020204030204" pitchFamily="34" charset="0"/>
                <a:sym typeface="Lato"/>
              </a:rPr>
              <a:t>WGAN-GP</a:t>
            </a:r>
            <a:r>
              <a:rPr lang="zh-CN" altLang="en-US" sz="1800" kern="1200" dirty="0">
                <a:solidFill>
                  <a:srgbClr val="FF0000"/>
                </a:solidFill>
                <a:latin typeface="Calibri" panose="020F0502020204030204" pitchFamily="34" charset="0"/>
                <a:cs typeface="Calibri" panose="020F0502020204030204" pitchFamily="34" charset="0"/>
                <a:sym typeface="Lato"/>
              </a:rPr>
              <a:t> </a:t>
            </a:r>
            <a:r>
              <a:rPr lang="en-US" altLang="zh-CN" sz="1800" kern="1200" dirty="0">
                <a:solidFill>
                  <a:srgbClr val="FF0000"/>
                </a:solidFill>
                <a:latin typeface="Calibri" panose="020F0502020204030204" pitchFamily="34" charset="0"/>
                <a:cs typeface="Calibri" panose="020F0502020204030204" pitchFamily="34" charset="0"/>
                <a:sym typeface="Lato"/>
              </a:rPr>
              <a:t>Multi-channel</a:t>
            </a:r>
            <a:r>
              <a:rPr lang="zh-CN" altLang="en-US" sz="1800" kern="1200" dirty="0">
                <a:solidFill>
                  <a:srgbClr val="FF0000"/>
                </a:solidFill>
                <a:latin typeface="Calibri" panose="020F0502020204030204" pitchFamily="34" charset="0"/>
                <a:cs typeface="Calibri" panose="020F0502020204030204" pitchFamily="34" charset="0"/>
                <a:sym typeface="Lato"/>
              </a:rPr>
              <a:t> </a:t>
            </a:r>
            <a:r>
              <a:rPr lang="en-US" altLang="zh-CN" sz="1800" kern="1200" dirty="0">
                <a:solidFill>
                  <a:srgbClr val="FF0000"/>
                </a:solidFill>
                <a:latin typeface="Calibri" panose="020F0502020204030204" pitchFamily="34" charset="0"/>
                <a:cs typeface="Calibri" panose="020F0502020204030204" pitchFamily="34" charset="0"/>
                <a:sym typeface="Lato"/>
              </a:rPr>
              <a:t>DCGAN</a:t>
            </a:r>
            <a:r>
              <a:rPr lang="zh-CN" altLang="en-US" sz="1800" kern="1200" dirty="0">
                <a:solidFill>
                  <a:srgbClr val="FF0000"/>
                </a:solidFill>
                <a:latin typeface="Calibri" panose="020F0502020204030204" pitchFamily="34" charset="0"/>
                <a:cs typeface="Calibri" panose="020F0502020204030204" pitchFamily="34" charset="0"/>
                <a:sym typeface="Lato"/>
              </a:rPr>
              <a:t> </a:t>
            </a:r>
            <a:endParaRPr lang="zh-CN" altLang="en-US" sz="1800" kern="1200" dirty="0">
              <a:solidFill>
                <a:srgbClr val="FF0000"/>
              </a:solidFill>
              <a:latin typeface="Calibri" panose="020F0502020204030204" pitchFamily="34" charset="0"/>
              <a:cs typeface="Calibri" panose="020F0502020204030204" pitchFamily="34" charset="0"/>
            </a:endParaRPr>
          </a:p>
        </p:txBody>
      </p:sp>
      <p:sp>
        <p:nvSpPr>
          <p:cNvPr id="63" name="矩形 62">
            <a:extLst>
              <a:ext uri="{FF2B5EF4-FFF2-40B4-BE49-F238E27FC236}">
                <a16:creationId xmlns:a16="http://schemas.microsoft.com/office/drawing/2014/main" id="{EC3CAC24-C3DA-AF47-A1A3-0189CDB1E8E0}"/>
              </a:ext>
            </a:extLst>
          </p:cNvPr>
          <p:cNvSpPr/>
          <p:nvPr/>
        </p:nvSpPr>
        <p:spPr>
          <a:xfrm>
            <a:off x="3817790" y="4425925"/>
            <a:ext cx="4496258" cy="584775"/>
          </a:xfrm>
          <a:prstGeom prst="rect">
            <a:avLst/>
          </a:prstGeom>
        </p:spPr>
        <p:txBody>
          <a:bodyPr wrap="square">
            <a:spAutoFit/>
          </a:bodyPr>
          <a:lstStyle/>
          <a:p>
            <a:pPr marL="139700">
              <a:spcBef>
                <a:spcPts val="1200"/>
              </a:spcBef>
              <a:buSzPts val="1400"/>
            </a:pP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And</a:t>
            </a:r>
            <a:r>
              <a:rPr lang="zh-CN" altLang="en-US" sz="1600" kern="12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we</a:t>
            </a:r>
            <a:r>
              <a:rPr lang="zh-CN" altLang="en-US" sz="1600" kern="12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will</a:t>
            </a:r>
            <a:r>
              <a:rPr lang="zh-CN" altLang="en-US" sz="1600" kern="12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implement</a:t>
            </a:r>
            <a:r>
              <a:rPr lang="zh-CN" altLang="en-US" sz="1600" kern="12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other</a:t>
            </a:r>
            <a:r>
              <a:rPr lang="zh-CN" altLang="en-US" sz="1600" kern="12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models</a:t>
            </a:r>
            <a:r>
              <a:rPr lang="zh-CN" altLang="en-US" sz="1600" kern="12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to</a:t>
            </a:r>
            <a:r>
              <a:rPr lang="zh-CN" altLang="en-US" sz="1600" kern="12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compare</a:t>
            </a:r>
            <a:r>
              <a:rPr lang="zh-CN" altLang="en-US" sz="1600" kern="12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the</a:t>
            </a:r>
            <a:r>
              <a:rPr lang="zh-CN" altLang="en-US" sz="1600" kern="12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600" kern="1200" dirty="0">
                <a:solidFill>
                  <a:schemeClr val="tx1">
                    <a:lumMod val="85000"/>
                    <a:lumOff val="15000"/>
                  </a:schemeClr>
                </a:solidFill>
                <a:latin typeface="Calibri" panose="020F0502020204030204" pitchFamily="34" charset="0"/>
                <a:cs typeface="Calibri" panose="020F0502020204030204" pitchFamily="34" charset="0"/>
              </a:rPr>
              <a:t>results</a:t>
            </a:r>
            <a:endParaRPr lang="zh-CN" altLang="en-US" sz="1600" kern="12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64" name="Google Shape;216;p30">
            <a:extLst>
              <a:ext uri="{FF2B5EF4-FFF2-40B4-BE49-F238E27FC236}">
                <a16:creationId xmlns:a16="http://schemas.microsoft.com/office/drawing/2014/main" id="{39F6A486-87F0-0A47-AE68-EF094B566058}"/>
              </a:ext>
            </a:extLst>
          </p:cNvPr>
          <p:cNvSpPr txBox="1"/>
          <p:nvPr/>
        </p:nvSpPr>
        <p:spPr>
          <a:xfrm>
            <a:off x="1164044" y="4484352"/>
            <a:ext cx="1914649" cy="25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altLang="zh-CN" sz="800" dirty="0">
                <a:solidFill>
                  <a:srgbClr val="434343"/>
                </a:solidFill>
                <a:latin typeface="Lato"/>
                <a:ea typeface="Lato"/>
                <a:cs typeface="Lato"/>
                <a:sym typeface="Lato"/>
              </a:rPr>
              <a:t>Table</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1:</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Overview</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of</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approaches</a:t>
            </a:r>
            <a:endParaRPr sz="800" dirty="0">
              <a:solidFill>
                <a:srgbClr val="434343"/>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3" name="Google Shape;253;p34"/>
          <p:cNvSpPr txBox="1">
            <a:spLocks noGrp="1"/>
          </p:cNvSpPr>
          <p:nvPr>
            <p:ph type="body" idx="1"/>
          </p:nvPr>
        </p:nvSpPr>
        <p:spPr>
          <a:xfrm>
            <a:off x="518062" y="997644"/>
            <a:ext cx="5754183" cy="1354200"/>
          </a:xfrm>
          <a:prstGeom prst="rect">
            <a:avLst/>
          </a:prstGeom>
          <a:noFill/>
          <a:ln>
            <a:noFill/>
          </a:ln>
        </p:spPr>
        <p:txBody>
          <a:bodyPr spcFirstLastPara="1" wrap="square" lIns="91425" tIns="91425" rIns="91425" bIns="91425" anchor="t" anchorCtr="0">
            <a:noAutofit/>
          </a:bodyPr>
          <a:lstStyle/>
          <a:p>
            <a:pPr marL="146050" lvl="0" indent="0" algn="l" rtl="0">
              <a:lnSpc>
                <a:spcPct val="150000"/>
              </a:lnSpc>
              <a:spcBef>
                <a:spcPts val="0"/>
              </a:spcBef>
              <a:spcAft>
                <a:spcPts val="0"/>
              </a:spcAft>
              <a:buClr>
                <a:srgbClr val="434343"/>
              </a:buClr>
              <a:buSzPts val="1300"/>
              <a:buNone/>
            </a:pPr>
            <a:r>
              <a:rPr lang="en" sz="1400" b="1" dirty="0">
                <a:solidFill>
                  <a:srgbClr val="434343"/>
                </a:solidFill>
                <a:latin typeface="Calibri" panose="020F0502020204030204" pitchFamily="34" charset="0"/>
                <a:cs typeface="Calibri" panose="020F0502020204030204" pitchFamily="34" charset="0"/>
              </a:rPr>
              <a:t>Multi-channel DCGAN</a:t>
            </a:r>
            <a:endParaRPr sz="1400" dirty="0">
              <a:solidFill>
                <a:srgbClr val="434343"/>
              </a:solidFill>
              <a:latin typeface="Calibri" panose="020F0502020204030204" pitchFamily="34" charset="0"/>
              <a:cs typeface="Calibri" panose="020F0502020204030204" pitchFamily="34" charset="0"/>
            </a:endParaRPr>
          </a:p>
          <a:p>
            <a:pPr marL="457200" lvl="0" indent="-298450" algn="l" rtl="0">
              <a:lnSpc>
                <a:spcPct val="150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Figure</a:t>
            </a:r>
            <a:r>
              <a:rPr lang="zh-CN" altLang="en-US" sz="1400" dirty="0">
                <a:solidFill>
                  <a:schemeClr val="tx1">
                    <a:lumMod val="85000"/>
                    <a:lumOff val="15000"/>
                  </a:schemeClr>
                </a:solidFill>
                <a:latin typeface="Calibri" panose="020F0502020204030204" pitchFamily="34" charset="0"/>
                <a:cs typeface="Calibri" panose="020F0502020204030204" pitchFamily="34" charset="0"/>
              </a:rPr>
              <a:t> </a:t>
            </a:r>
            <a:r>
              <a:rPr lang="en-US" altLang="zh-CN" sz="1400" dirty="0">
                <a:solidFill>
                  <a:schemeClr val="tx1">
                    <a:lumMod val="85000"/>
                    <a:lumOff val="15000"/>
                  </a:schemeClr>
                </a:solidFill>
                <a:latin typeface="Calibri" panose="020F0502020204030204" pitchFamily="34" charset="0"/>
                <a:cs typeface="Calibri" panose="020F0502020204030204" pitchFamily="34" charset="0"/>
              </a:rPr>
              <a:t>11</a:t>
            </a:r>
            <a:r>
              <a:rPr lang="en" sz="1400" dirty="0">
                <a:solidFill>
                  <a:schemeClr val="tx1">
                    <a:lumMod val="85000"/>
                    <a:lumOff val="15000"/>
                  </a:schemeClr>
                </a:solidFill>
                <a:latin typeface="Calibri" panose="020F0502020204030204" pitchFamily="34" charset="0"/>
                <a:cs typeface="Calibri" panose="020F0502020204030204" pitchFamily="34" charset="0"/>
              </a:rPr>
              <a:t> shows the generated fake images from DCGAN generator using normal GAN, WGAN and WGAN-GP respectively.</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457200" lvl="0" indent="-298450" algn="l" rtl="0">
              <a:lnSpc>
                <a:spcPct val="150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All of these three GAN frameworks could simulate spatial texture in real image.</a:t>
            </a:r>
            <a:endParaRPr sz="14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250" name="Google Shape;250;p34"/>
          <p:cNvPicPr preferRelativeResize="0"/>
          <p:nvPr/>
        </p:nvPicPr>
        <p:blipFill>
          <a:blip r:embed="rId3">
            <a:alphaModFix/>
          </a:blip>
          <a:stretch>
            <a:fillRect/>
          </a:stretch>
        </p:blipFill>
        <p:spPr>
          <a:xfrm>
            <a:off x="518062" y="3028950"/>
            <a:ext cx="2602775" cy="1590150"/>
          </a:xfrm>
          <a:prstGeom prst="rect">
            <a:avLst/>
          </a:prstGeom>
          <a:noFill/>
          <a:ln>
            <a:noFill/>
          </a:ln>
        </p:spPr>
      </p:pic>
      <p:pic>
        <p:nvPicPr>
          <p:cNvPr id="251" name="Google Shape;251;p34"/>
          <p:cNvPicPr preferRelativeResize="0"/>
          <p:nvPr/>
        </p:nvPicPr>
        <p:blipFill>
          <a:blip r:embed="rId4">
            <a:alphaModFix/>
          </a:blip>
          <a:stretch>
            <a:fillRect/>
          </a:stretch>
        </p:blipFill>
        <p:spPr>
          <a:xfrm>
            <a:off x="3333900" y="3028963"/>
            <a:ext cx="2602750" cy="1590117"/>
          </a:xfrm>
          <a:prstGeom prst="rect">
            <a:avLst/>
          </a:prstGeom>
          <a:noFill/>
          <a:ln>
            <a:noFill/>
          </a:ln>
        </p:spPr>
      </p:pic>
      <p:pic>
        <p:nvPicPr>
          <p:cNvPr id="252" name="Google Shape;252;p34"/>
          <p:cNvPicPr preferRelativeResize="0"/>
          <p:nvPr/>
        </p:nvPicPr>
        <p:blipFill>
          <a:blip r:embed="rId5">
            <a:alphaModFix/>
          </a:blip>
          <a:stretch>
            <a:fillRect/>
          </a:stretch>
        </p:blipFill>
        <p:spPr>
          <a:xfrm>
            <a:off x="6149725" y="3028963"/>
            <a:ext cx="2602750" cy="1590128"/>
          </a:xfrm>
          <a:prstGeom prst="rect">
            <a:avLst/>
          </a:prstGeom>
          <a:noFill/>
          <a:ln>
            <a:noFill/>
          </a:ln>
        </p:spPr>
      </p:pic>
      <p:sp>
        <p:nvSpPr>
          <p:cNvPr id="254" name="Google Shape;254;p34"/>
          <p:cNvSpPr txBox="1"/>
          <p:nvPr/>
        </p:nvSpPr>
        <p:spPr>
          <a:xfrm>
            <a:off x="965163" y="2739175"/>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Normal GAN, iteration 500000</a:t>
            </a:r>
            <a:endParaRPr dirty="0"/>
          </a:p>
        </p:txBody>
      </p:sp>
      <p:sp>
        <p:nvSpPr>
          <p:cNvPr id="255" name="Google Shape;255;p34"/>
          <p:cNvSpPr txBox="1"/>
          <p:nvPr/>
        </p:nvSpPr>
        <p:spPr>
          <a:xfrm>
            <a:off x="3866075" y="2709750"/>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 WGAN, iteration 500000</a:t>
            </a:r>
            <a:endParaRPr dirty="0"/>
          </a:p>
        </p:txBody>
      </p:sp>
      <p:sp>
        <p:nvSpPr>
          <p:cNvPr id="256" name="Google Shape;256;p34"/>
          <p:cNvSpPr txBox="1"/>
          <p:nvPr/>
        </p:nvSpPr>
        <p:spPr>
          <a:xfrm>
            <a:off x="6681888" y="2738603"/>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WGANGP, iteration 100000</a:t>
            </a:r>
            <a:endParaRPr dirty="0"/>
          </a:p>
        </p:txBody>
      </p:sp>
      <p:pic>
        <p:nvPicPr>
          <p:cNvPr id="257" name="Google Shape;257;p34"/>
          <p:cNvPicPr preferRelativeResize="0"/>
          <p:nvPr/>
        </p:nvPicPr>
        <p:blipFill>
          <a:blip r:embed="rId6">
            <a:alphaModFix/>
          </a:blip>
          <a:stretch>
            <a:fillRect/>
          </a:stretch>
        </p:blipFill>
        <p:spPr>
          <a:xfrm>
            <a:off x="6357668" y="820224"/>
            <a:ext cx="2394807" cy="1456596"/>
          </a:xfrm>
          <a:prstGeom prst="rect">
            <a:avLst/>
          </a:prstGeom>
          <a:noFill/>
          <a:ln>
            <a:noFill/>
          </a:ln>
        </p:spPr>
      </p:pic>
      <p:sp>
        <p:nvSpPr>
          <p:cNvPr id="258" name="Google Shape;258;p34"/>
          <p:cNvSpPr txBox="1"/>
          <p:nvPr/>
        </p:nvSpPr>
        <p:spPr>
          <a:xfrm>
            <a:off x="6989502" y="2247980"/>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 </a:t>
            </a:r>
            <a:r>
              <a:rPr lang="en-US" altLang="zh-CN" dirty="0">
                <a:sym typeface="Lato"/>
              </a:rPr>
              <a:t>10</a:t>
            </a:r>
            <a:r>
              <a:rPr lang="en" dirty="0">
                <a:sym typeface="Lato"/>
              </a:rPr>
              <a:t>: Real images</a:t>
            </a:r>
            <a:endParaRPr dirty="0"/>
          </a:p>
        </p:txBody>
      </p:sp>
      <p:sp>
        <p:nvSpPr>
          <p:cNvPr id="2" name="灯片编号占位符 1">
            <a:extLst>
              <a:ext uri="{FF2B5EF4-FFF2-40B4-BE49-F238E27FC236}">
                <a16:creationId xmlns:a16="http://schemas.microsoft.com/office/drawing/2014/main" id="{E84FC906-6935-9D48-B118-E30002EE76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17" name="文本占位符 2">
            <a:extLst>
              <a:ext uri="{FF2B5EF4-FFF2-40B4-BE49-F238E27FC236}">
                <a16:creationId xmlns:a16="http://schemas.microsoft.com/office/drawing/2014/main" id="{FC27FAB4-105C-5E47-91E6-7C868D85B9E4}"/>
              </a:ext>
            </a:extLst>
          </p:cNvPr>
          <p:cNvSpPr txBox="1">
            <a:spLocks/>
          </p:cNvSpPr>
          <p:nvPr/>
        </p:nvSpPr>
        <p:spPr>
          <a:xfrm>
            <a:off x="421914" y="452343"/>
            <a:ext cx="5604919"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Current</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Results</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0" name="Google Shape;255;p34">
            <a:extLst>
              <a:ext uri="{FF2B5EF4-FFF2-40B4-BE49-F238E27FC236}">
                <a16:creationId xmlns:a16="http://schemas.microsoft.com/office/drawing/2014/main" id="{590D06F4-BDD9-2840-92C9-C914AC146357}"/>
              </a:ext>
            </a:extLst>
          </p:cNvPr>
          <p:cNvSpPr txBox="1"/>
          <p:nvPr/>
        </p:nvSpPr>
        <p:spPr>
          <a:xfrm>
            <a:off x="2704414" y="4720998"/>
            <a:ext cx="6104667"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 </a:t>
            </a:r>
            <a:r>
              <a:rPr lang="en-US" altLang="zh-CN" dirty="0">
                <a:sym typeface="Lato"/>
              </a:rPr>
              <a:t>11</a:t>
            </a:r>
            <a:r>
              <a:rPr lang="en" dirty="0">
                <a:sym typeface="Lato"/>
              </a:rPr>
              <a:t>: </a:t>
            </a:r>
            <a:r>
              <a:rPr lang="en-US" altLang="zh-CN" dirty="0">
                <a:sym typeface="Lato"/>
              </a:rPr>
              <a:t>Generated</a:t>
            </a:r>
            <a:r>
              <a:rPr lang="zh-CN" altLang="en-US" dirty="0">
                <a:sym typeface="Lato"/>
              </a:rPr>
              <a:t> </a:t>
            </a:r>
            <a:r>
              <a:rPr lang="en-US" altLang="zh-CN" dirty="0">
                <a:sym typeface="Lato"/>
              </a:rPr>
              <a:t>Images</a:t>
            </a:r>
            <a:r>
              <a:rPr lang="zh-CN" altLang="en-US" dirty="0">
                <a:sym typeface="Lato"/>
              </a:rPr>
              <a:t> </a:t>
            </a:r>
            <a:r>
              <a:rPr lang="en-US" altLang="zh-CN" dirty="0">
                <a:sym typeface="Lato"/>
              </a:rPr>
              <a:t>for</a:t>
            </a:r>
            <a:r>
              <a:rPr lang="zh-CN" altLang="en-US" dirty="0">
                <a:sym typeface="Lato"/>
              </a:rPr>
              <a:t>  </a:t>
            </a:r>
            <a:r>
              <a:rPr lang="en-US" altLang="zh-CN" dirty="0">
                <a:sym typeface="Lato"/>
              </a:rPr>
              <a:t>normal</a:t>
            </a:r>
            <a:r>
              <a:rPr lang="zh-CN" altLang="en-US" dirty="0">
                <a:sym typeface="Lato"/>
              </a:rPr>
              <a:t> </a:t>
            </a:r>
            <a:r>
              <a:rPr lang="en-US" altLang="zh-CN" dirty="0">
                <a:sym typeface="Lato"/>
              </a:rPr>
              <a:t>GAN,</a:t>
            </a:r>
            <a:r>
              <a:rPr lang="zh-CN" altLang="en-US" dirty="0">
                <a:sym typeface="Lato"/>
              </a:rPr>
              <a:t> </a:t>
            </a:r>
            <a:r>
              <a:rPr lang="en" dirty="0">
                <a:sym typeface="Lato"/>
              </a:rPr>
              <a:t>WGAN</a:t>
            </a:r>
            <a:r>
              <a:rPr lang="zh-CN" altLang="en-US" dirty="0">
                <a:sym typeface="Lato"/>
              </a:rPr>
              <a:t> </a:t>
            </a:r>
            <a:r>
              <a:rPr lang="en-US" altLang="zh-CN" dirty="0">
                <a:sym typeface="Lato"/>
              </a:rPr>
              <a:t>and</a:t>
            </a:r>
            <a:r>
              <a:rPr lang="zh-CN" altLang="en-US" dirty="0">
                <a:sym typeface="Lato"/>
              </a:rPr>
              <a:t> </a:t>
            </a:r>
            <a:r>
              <a:rPr lang="en-US" altLang="zh-CN" dirty="0">
                <a:sym typeface="Lato"/>
              </a:rPr>
              <a:t>WGANGP</a:t>
            </a:r>
            <a:r>
              <a:rPr lang="en" dirty="0">
                <a:sym typeface="Lato"/>
              </a:rPr>
              <a:t>iteration 500000</a:t>
            </a:r>
            <a:endParaRPr dirty="0"/>
          </a:p>
        </p:txBody>
      </p:sp>
    </p:spTree>
    <p:extLst>
      <p:ext uri="{BB962C8B-B14F-4D97-AF65-F5344CB8AC3E}">
        <p14:creationId xmlns:p14="http://schemas.microsoft.com/office/powerpoint/2010/main" val="287300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3" name="Google Shape;253;p34"/>
          <p:cNvSpPr txBox="1">
            <a:spLocks noGrp="1"/>
          </p:cNvSpPr>
          <p:nvPr>
            <p:ph type="body" idx="1"/>
          </p:nvPr>
        </p:nvSpPr>
        <p:spPr>
          <a:xfrm>
            <a:off x="474133" y="1015231"/>
            <a:ext cx="5754183" cy="1354200"/>
          </a:xfrm>
          <a:prstGeom prst="rect">
            <a:avLst/>
          </a:prstGeom>
          <a:noFill/>
          <a:ln>
            <a:noFill/>
          </a:ln>
        </p:spPr>
        <p:txBody>
          <a:bodyPr spcFirstLastPara="1" wrap="square" lIns="91425" tIns="91425" rIns="91425" bIns="91425" anchor="t" anchorCtr="0">
            <a:noAutofit/>
          </a:bodyPr>
          <a:lstStyle/>
          <a:p>
            <a:pPr marL="146050" lvl="0" indent="0" algn="l" rtl="0">
              <a:lnSpc>
                <a:spcPct val="150000"/>
              </a:lnSpc>
              <a:spcBef>
                <a:spcPts val="0"/>
              </a:spcBef>
              <a:spcAft>
                <a:spcPts val="0"/>
              </a:spcAft>
              <a:buClr>
                <a:srgbClr val="434343"/>
              </a:buClr>
              <a:buSzPts val="1300"/>
              <a:buNone/>
            </a:pPr>
            <a:r>
              <a:rPr lang="en" sz="1400" b="1" dirty="0">
                <a:solidFill>
                  <a:srgbClr val="434343"/>
                </a:solidFill>
                <a:latin typeface="Calibri" panose="020F0502020204030204" pitchFamily="34" charset="0"/>
                <a:cs typeface="Calibri" panose="020F0502020204030204" pitchFamily="34" charset="0"/>
              </a:rPr>
              <a:t>Multi-channel DCGAN</a:t>
            </a:r>
            <a:endParaRPr sz="1400" dirty="0">
              <a:solidFill>
                <a:srgbClr val="434343"/>
              </a:solidFill>
              <a:latin typeface="Calibri" panose="020F0502020204030204" pitchFamily="34" charset="0"/>
              <a:cs typeface="Calibri" panose="020F0502020204030204" pitchFamily="34" charset="0"/>
            </a:endParaRPr>
          </a:p>
        </p:txBody>
      </p:sp>
      <p:pic>
        <p:nvPicPr>
          <p:cNvPr id="250" name="Google Shape;250;p34"/>
          <p:cNvPicPr preferRelativeResize="0"/>
          <p:nvPr/>
        </p:nvPicPr>
        <p:blipFill>
          <a:blip r:embed="rId3">
            <a:alphaModFix/>
          </a:blip>
          <a:stretch>
            <a:fillRect/>
          </a:stretch>
        </p:blipFill>
        <p:spPr>
          <a:xfrm>
            <a:off x="518062" y="3028950"/>
            <a:ext cx="2602775" cy="1590150"/>
          </a:xfrm>
          <a:prstGeom prst="rect">
            <a:avLst/>
          </a:prstGeom>
          <a:noFill/>
          <a:ln>
            <a:noFill/>
          </a:ln>
        </p:spPr>
      </p:pic>
      <p:pic>
        <p:nvPicPr>
          <p:cNvPr id="251" name="Google Shape;251;p34"/>
          <p:cNvPicPr preferRelativeResize="0"/>
          <p:nvPr/>
        </p:nvPicPr>
        <p:blipFill>
          <a:blip r:embed="rId4">
            <a:alphaModFix/>
          </a:blip>
          <a:stretch>
            <a:fillRect/>
          </a:stretch>
        </p:blipFill>
        <p:spPr>
          <a:xfrm>
            <a:off x="3333900" y="3028963"/>
            <a:ext cx="2602750" cy="1590117"/>
          </a:xfrm>
          <a:prstGeom prst="rect">
            <a:avLst/>
          </a:prstGeom>
          <a:noFill/>
          <a:ln>
            <a:noFill/>
          </a:ln>
        </p:spPr>
      </p:pic>
      <p:pic>
        <p:nvPicPr>
          <p:cNvPr id="252" name="Google Shape;252;p34"/>
          <p:cNvPicPr preferRelativeResize="0"/>
          <p:nvPr/>
        </p:nvPicPr>
        <p:blipFill>
          <a:blip r:embed="rId5">
            <a:alphaModFix/>
          </a:blip>
          <a:stretch>
            <a:fillRect/>
          </a:stretch>
        </p:blipFill>
        <p:spPr>
          <a:xfrm>
            <a:off x="6149725" y="3028963"/>
            <a:ext cx="2602750" cy="1590128"/>
          </a:xfrm>
          <a:prstGeom prst="rect">
            <a:avLst/>
          </a:prstGeom>
          <a:noFill/>
          <a:ln>
            <a:noFill/>
          </a:ln>
        </p:spPr>
      </p:pic>
      <p:sp>
        <p:nvSpPr>
          <p:cNvPr id="254" name="Google Shape;254;p34"/>
          <p:cNvSpPr txBox="1"/>
          <p:nvPr/>
        </p:nvSpPr>
        <p:spPr>
          <a:xfrm>
            <a:off x="965163" y="2739175"/>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Normal GAN, iteration 500000</a:t>
            </a:r>
            <a:endParaRPr dirty="0"/>
          </a:p>
        </p:txBody>
      </p:sp>
      <p:sp>
        <p:nvSpPr>
          <p:cNvPr id="255" name="Google Shape;255;p34"/>
          <p:cNvSpPr txBox="1"/>
          <p:nvPr/>
        </p:nvSpPr>
        <p:spPr>
          <a:xfrm>
            <a:off x="3866075" y="2709750"/>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 WGAN, iteration 500000</a:t>
            </a:r>
            <a:endParaRPr dirty="0"/>
          </a:p>
        </p:txBody>
      </p:sp>
      <p:sp>
        <p:nvSpPr>
          <p:cNvPr id="256" name="Google Shape;256;p34"/>
          <p:cNvSpPr txBox="1"/>
          <p:nvPr/>
        </p:nvSpPr>
        <p:spPr>
          <a:xfrm>
            <a:off x="6681888" y="2738603"/>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WGANGP, iteration 100000</a:t>
            </a:r>
            <a:endParaRPr dirty="0"/>
          </a:p>
        </p:txBody>
      </p:sp>
      <p:pic>
        <p:nvPicPr>
          <p:cNvPr id="257" name="Google Shape;257;p34"/>
          <p:cNvPicPr preferRelativeResize="0"/>
          <p:nvPr/>
        </p:nvPicPr>
        <p:blipFill>
          <a:blip r:embed="rId6">
            <a:alphaModFix/>
          </a:blip>
          <a:stretch>
            <a:fillRect/>
          </a:stretch>
        </p:blipFill>
        <p:spPr>
          <a:xfrm>
            <a:off x="6357668" y="820224"/>
            <a:ext cx="2394807" cy="1456596"/>
          </a:xfrm>
          <a:prstGeom prst="rect">
            <a:avLst/>
          </a:prstGeom>
          <a:noFill/>
          <a:ln>
            <a:noFill/>
          </a:ln>
        </p:spPr>
      </p:pic>
      <p:sp>
        <p:nvSpPr>
          <p:cNvPr id="258" name="Google Shape;258;p34"/>
          <p:cNvSpPr txBox="1"/>
          <p:nvPr/>
        </p:nvSpPr>
        <p:spPr>
          <a:xfrm>
            <a:off x="6989502" y="2247980"/>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 </a:t>
            </a:r>
            <a:r>
              <a:rPr lang="en-US" altLang="zh-CN" dirty="0">
                <a:sym typeface="Lato"/>
              </a:rPr>
              <a:t>10</a:t>
            </a:r>
            <a:r>
              <a:rPr lang="en" dirty="0">
                <a:sym typeface="Lato"/>
              </a:rPr>
              <a:t>: Real images</a:t>
            </a:r>
            <a:endParaRPr dirty="0"/>
          </a:p>
        </p:txBody>
      </p:sp>
      <p:sp>
        <p:nvSpPr>
          <p:cNvPr id="259" name="Google Shape;259;p34"/>
          <p:cNvSpPr/>
          <p:nvPr/>
        </p:nvSpPr>
        <p:spPr>
          <a:xfrm>
            <a:off x="499525" y="3610650"/>
            <a:ext cx="359100" cy="219000"/>
          </a:xfrm>
          <a:prstGeom prst="rect">
            <a:avLst/>
          </a:prstGeom>
          <a:noFill/>
          <a:ln w="2857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0" name="Google Shape;260;p34"/>
          <p:cNvCxnSpPr>
            <a:cxnSpLocks/>
            <a:endCxn id="259" idx="0"/>
          </p:cNvCxnSpPr>
          <p:nvPr/>
        </p:nvCxnSpPr>
        <p:spPr>
          <a:xfrm flipH="1">
            <a:off x="679075" y="1764033"/>
            <a:ext cx="1726350" cy="1846617"/>
          </a:xfrm>
          <a:prstGeom prst="straightConnector1">
            <a:avLst/>
          </a:prstGeom>
          <a:noFill/>
          <a:ln w="19050" cap="flat" cmpd="sng">
            <a:solidFill>
              <a:srgbClr val="CC4125"/>
            </a:solidFill>
            <a:prstDash val="solid"/>
            <a:round/>
            <a:headEnd type="none" w="med" len="med"/>
            <a:tailEnd type="triangle" w="med" len="med"/>
          </a:ln>
        </p:spPr>
      </p:cxnSp>
      <p:sp>
        <p:nvSpPr>
          <p:cNvPr id="2" name="灯片编号占位符 1">
            <a:extLst>
              <a:ext uri="{FF2B5EF4-FFF2-40B4-BE49-F238E27FC236}">
                <a16:creationId xmlns:a16="http://schemas.microsoft.com/office/drawing/2014/main" id="{E84FC906-6935-9D48-B118-E30002EE76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17" name="文本占位符 2">
            <a:extLst>
              <a:ext uri="{FF2B5EF4-FFF2-40B4-BE49-F238E27FC236}">
                <a16:creationId xmlns:a16="http://schemas.microsoft.com/office/drawing/2014/main" id="{FC27FAB4-105C-5E47-91E6-7C868D85B9E4}"/>
              </a:ext>
            </a:extLst>
          </p:cNvPr>
          <p:cNvSpPr txBox="1">
            <a:spLocks/>
          </p:cNvSpPr>
          <p:nvPr/>
        </p:nvSpPr>
        <p:spPr>
          <a:xfrm>
            <a:off x="421914" y="452343"/>
            <a:ext cx="5604919"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Current</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Results</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矩形 4">
            <a:extLst>
              <a:ext uri="{FF2B5EF4-FFF2-40B4-BE49-F238E27FC236}">
                <a16:creationId xmlns:a16="http://schemas.microsoft.com/office/drawing/2014/main" id="{1E8916C2-58A3-6F4C-A013-3F34374493B5}"/>
              </a:ext>
            </a:extLst>
          </p:cNvPr>
          <p:cNvSpPr/>
          <p:nvPr/>
        </p:nvSpPr>
        <p:spPr>
          <a:xfrm>
            <a:off x="474133" y="1382005"/>
            <a:ext cx="2719014" cy="382028"/>
          </a:xfrm>
          <a:prstGeom prst="rect">
            <a:avLst/>
          </a:prstGeom>
        </p:spPr>
        <p:txBody>
          <a:bodyPr wrap="none">
            <a:spAutoFit/>
          </a:bodyPr>
          <a:lstStyle/>
          <a:p>
            <a:pPr marL="457200" lvl="0" indent="-298450">
              <a:lnSpc>
                <a:spcPct val="150000"/>
              </a:lnSpc>
              <a:buClr>
                <a:srgbClr val="434343"/>
              </a:buClr>
              <a:buSzPts val="1100"/>
              <a:buChar char="●"/>
            </a:pPr>
            <a:r>
              <a:rPr lang="en-US" altLang="zh-CN" dirty="0">
                <a:solidFill>
                  <a:schemeClr val="tx1">
                    <a:lumMod val="85000"/>
                    <a:lumOff val="15000"/>
                  </a:schemeClr>
                </a:solidFill>
                <a:latin typeface="Calibri" panose="020F0502020204030204" pitchFamily="34" charset="0"/>
                <a:cs typeface="Calibri" panose="020F0502020204030204" pitchFamily="34" charset="0"/>
              </a:rPr>
              <a:t>Fail details in some samples.</a:t>
            </a:r>
          </a:p>
        </p:txBody>
      </p:sp>
      <p:sp>
        <p:nvSpPr>
          <p:cNvPr id="20" name="Google Shape;255;p34">
            <a:extLst>
              <a:ext uri="{FF2B5EF4-FFF2-40B4-BE49-F238E27FC236}">
                <a16:creationId xmlns:a16="http://schemas.microsoft.com/office/drawing/2014/main" id="{590D06F4-BDD9-2840-92C9-C914AC146357}"/>
              </a:ext>
            </a:extLst>
          </p:cNvPr>
          <p:cNvSpPr txBox="1"/>
          <p:nvPr/>
        </p:nvSpPr>
        <p:spPr>
          <a:xfrm>
            <a:off x="2704414" y="4720998"/>
            <a:ext cx="6104667"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 </a:t>
            </a:r>
            <a:r>
              <a:rPr lang="en-US" altLang="zh-CN" dirty="0">
                <a:sym typeface="Lato"/>
              </a:rPr>
              <a:t>11</a:t>
            </a:r>
            <a:r>
              <a:rPr lang="en" dirty="0">
                <a:sym typeface="Lato"/>
              </a:rPr>
              <a:t>: </a:t>
            </a:r>
            <a:r>
              <a:rPr lang="en-US" altLang="zh-CN" dirty="0">
                <a:sym typeface="Lato"/>
              </a:rPr>
              <a:t>Generated</a:t>
            </a:r>
            <a:r>
              <a:rPr lang="zh-CN" altLang="en-US" dirty="0">
                <a:sym typeface="Lato"/>
              </a:rPr>
              <a:t> </a:t>
            </a:r>
            <a:r>
              <a:rPr lang="en-US" altLang="zh-CN" dirty="0">
                <a:sym typeface="Lato"/>
              </a:rPr>
              <a:t>Images</a:t>
            </a:r>
            <a:r>
              <a:rPr lang="zh-CN" altLang="en-US" dirty="0">
                <a:sym typeface="Lato"/>
              </a:rPr>
              <a:t> </a:t>
            </a:r>
            <a:r>
              <a:rPr lang="en-US" altLang="zh-CN" dirty="0">
                <a:sym typeface="Lato"/>
              </a:rPr>
              <a:t>for</a:t>
            </a:r>
            <a:r>
              <a:rPr lang="zh-CN" altLang="en-US" dirty="0">
                <a:sym typeface="Lato"/>
              </a:rPr>
              <a:t>  </a:t>
            </a:r>
            <a:r>
              <a:rPr lang="en-US" altLang="zh-CN" dirty="0">
                <a:sym typeface="Lato"/>
              </a:rPr>
              <a:t>normal</a:t>
            </a:r>
            <a:r>
              <a:rPr lang="zh-CN" altLang="en-US" dirty="0">
                <a:sym typeface="Lato"/>
              </a:rPr>
              <a:t> </a:t>
            </a:r>
            <a:r>
              <a:rPr lang="en-US" altLang="zh-CN" dirty="0">
                <a:sym typeface="Lato"/>
              </a:rPr>
              <a:t>GAN,</a:t>
            </a:r>
            <a:r>
              <a:rPr lang="zh-CN" altLang="en-US" dirty="0">
                <a:sym typeface="Lato"/>
              </a:rPr>
              <a:t> </a:t>
            </a:r>
            <a:r>
              <a:rPr lang="en" dirty="0">
                <a:sym typeface="Lato"/>
              </a:rPr>
              <a:t>WGAN</a:t>
            </a:r>
            <a:r>
              <a:rPr lang="zh-CN" altLang="en-US" dirty="0">
                <a:sym typeface="Lato"/>
              </a:rPr>
              <a:t> </a:t>
            </a:r>
            <a:r>
              <a:rPr lang="en-US" altLang="zh-CN" dirty="0">
                <a:sym typeface="Lato"/>
              </a:rPr>
              <a:t>and</a:t>
            </a:r>
            <a:r>
              <a:rPr lang="zh-CN" altLang="en-US" dirty="0">
                <a:sym typeface="Lato"/>
              </a:rPr>
              <a:t> </a:t>
            </a:r>
            <a:r>
              <a:rPr lang="en-US" altLang="zh-CN" dirty="0">
                <a:sym typeface="Lato"/>
              </a:rPr>
              <a:t>WGANGP</a:t>
            </a:r>
            <a:r>
              <a:rPr lang="en" dirty="0">
                <a:sym typeface="Lato"/>
              </a:rPr>
              <a:t>iteration 500000</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5"/>
          <p:cNvPicPr preferRelativeResize="0"/>
          <p:nvPr/>
        </p:nvPicPr>
        <p:blipFill>
          <a:blip r:embed="rId3">
            <a:alphaModFix/>
          </a:blip>
          <a:stretch>
            <a:fillRect/>
          </a:stretch>
        </p:blipFill>
        <p:spPr>
          <a:xfrm>
            <a:off x="349650" y="2718094"/>
            <a:ext cx="2696650" cy="1797775"/>
          </a:xfrm>
          <a:prstGeom prst="rect">
            <a:avLst/>
          </a:prstGeom>
          <a:noFill/>
          <a:ln>
            <a:noFill/>
          </a:ln>
        </p:spPr>
      </p:pic>
      <p:pic>
        <p:nvPicPr>
          <p:cNvPr id="266" name="Google Shape;266;p35"/>
          <p:cNvPicPr preferRelativeResize="0"/>
          <p:nvPr/>
        </p:nvPicPr>
        <p:blipFill>
          <a:blip r:embed="rId4">
            <a:alphaModFix/>
          </a:blip>
          <a:stretch>
            <a:fillRect/>
          </a:stretch>
        </p:blipFill>
        <p:spPr>
          <a:xfrm>
            <a:off x="3158000" y="2718094"/>
            <a:ext cx="2696650" cy="1797767"/>
          </a:xfrm>
          <a:prstGeom prst="rect">
            <a:avLst/>
          </a:prstGeom>
          <a:noFill/>
          <a:ln>
            <a:noFill/>
          </a:ln>
        </p:spPr>
      </p:pic>
      <p:pic>
        <p:nvPicPr>
          <p:cNvPr id="267" name="Google Shape;267;p35"/>
          <p:cNvPicPr preferRelativeResize="0"/>
          <p:nvPr/>
        </p:nvPicPr>
        <p:blipFill>
          <a:blip r:embed="rId5">
            <a:alphaModFix/>
          </a:blip>
          <a:stretch>
            <a:fillRect/>
          </a:stretch>
        </p:blipFill>
        <p:spPr>
          <a:xfrm>
            <a:off x="2097972" y="723468"/>
            <a:ext cx="2696650" cy="1797767"/>
          </a:xfrm>
          <a:prstGeom prst="rect">
            <a:avLst/>
          </a:prstGeom>
          <a:noFill/>
          <a:ln>
            <a:noFill/>
          </a:ln>
        </p:spPr>
      </p:pic>
      <p:sp>
        <p:nvSpPr>
          <p:cNvPr id="268" name="Google Shape;268;p35"/>
          <p:cNvSpPr/>
          <p:nvPr/>
        </p:nvSpPr>
        <p:spPr>
          <a:xfrm>
            <a:off x="3542075" y="3206869"/>
            <a:ext cx="154800" cy="1017900"/>
          </a:xfrm>
          <a:prstGeom prst="rect">
            <a:avLst/>
          </a:prstGeom>
          <a:noFill/>
          <a:ln w="1905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9" name="Google Shape;269;p35"/>
          <p:cNvCxnSpPr/>
          <p:nvPr/>
        </p:nvCxnSpPr>
        <p:spPr>
          <a:xfrm rot="10800000">
            <a:off x="2577275" y="2498569"/>
            <a:ext cx="964800" cy="708300"/>
          </a:xfrm>
          <a:prstGeom prst="straightConnector1">
            <a:avLst/>
          </a:prstGeom>
          <a:noFill/>
          <a:ln w="19050" cap="flat" cmpd="sng">
            <a:solidFill>
              <a:srgbClr val="CC4125"/>
            </a:solidFill>
            <a:prstDash val="solid"/>
            <a:round/>
            <a:headEnd type="none" w="med" len="med"/>
            <a:tailEnd type="none" w="med" len="med"/>
          </a:ln>
        </p:spPr>
      </p:cxnSp>
      <p:cxnSp>
        <p:nvCxnSpPr>
          <p:cNvPr id="270" name="Google Shape;270;p35"/>
          <p:cNvCxnSpPr/>
          <p:nvPr/>
        </p:nvCxnSpPr>
        <p:spPr>
          <a:xfrm flipH="1">
            <a:off x="3695725" y="2425169"/>
            <a:ext cx="310500" cy="781800"/>
          </a:xfrm>
          <a:prstGeom prst="straightConnector1">
            <a:avLst/>
          </a:prstGeom>
          <a:noFill/>
          <a:ln w="19050" cap="flat" cmpd="sng">
            <a:solidFill>
              <a:srgbClr val="CC4125"/>
            </a:solidFill>
            <a:prstDash val="solid"/>
            <a:round/>
            <a:headEnd type="none" w="med" len="med"/>
            <a:tailEnd type="none" w="med" len="med"/>
          </a:ln>
        </p:spPr>
      </p:cxnSp>
      <p:pic>
        <p:nvPicPr>
          <p:cNvPr id="271" name="Google Shape;271;p35"/>
          <p:cNvPicPr preferRelativeResize="0"/>
          <p:nvPr/>
        </p:nvPicPr>
        <p:blipFill>
          <a:blip r:embed="rId6">
            <a:alphaModFix/>
          </a:blip>
          <a:stretch>
            <a:fillRect/>
          </a:stretch>
        </p:blipFill>
        <p:spPr>
          <a:xfrm>
            <a:off x="4979736" y="721009"/>
            <a:ext cx="2696650" cy="1797767"/>
          </a:xfrm>
          <a:prstGeom prst="rect">
            <a:avLst/>
          </a:prstGeom>
          <a:noFill/>
          <a:ln>
            <a:noFill/>
          </a:ln>
        </p:spPr>
      </p:pic>
      <p:pic>
        <p:nvPicPr>
          <p:cNvPr id="272" name="Google Shape;272;p35"/>
          <p:cNvPicPr preferRelativeResize="0"/>
          <p:nvPr/>
        </p:nvPicPr>
        <p:blipFill>
          <a:blip r:embed="rId7">
            <a:alphaModFix/>
          </a:blip>
          <a:stretch>
            <a:fillRect/>
          </a:stretch>
        </p:blipFill>
        <p:spPr>
          <a:xfrm>
            <a:off x="6202475" y="2718094"/>
            <a:ext cx="2696650" cy="1797767"/>
          </a:xfrm>
          <a:prstGeom prst="rect">
            <a:avLst/>
          </a:prstGeom>
          <a:noFill/>
          <a:ln>
            <a:noFill/>
          </a:ln>
        </p:spPr>
      </p:pic>
      <p:sp>
        <p:nvSpPr>
          <p:cNvPr id="273" name="Google Shape;273;p35"/>
          <p:cNvSpPr/>
          <p:nvPr/>
        </p:nvSpPr>
        <p:spPr>
          <a:xfrm>
            <a:off x="6601325" y="3250494"/>
            <a:ext cx="154800" cy="1017900"/>
          </a:xfrm>
          <a:prstGeom prst="rect">
            <a:avLst/>
          </a:prstGeom>
          <a:noFill/>
          <a:ln w="1905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4" name="Google Shape;274;p35"/>
          <p:cNvCxnSpPr/>
          <p:nvPr/>
        </p:nvCxnSpPr>
        <p:spPr>
          <a:xfrm rot="10800000">
            <a:off x="5636525" y="2542194"/>
            <a:ext cx="964800" cy="708300"/>
          </a:xfrm>
          <a:prstGeom prst="straightConnector1">
            <a:avLst/>
          </a:prstGeom>
          <a:noFill/>
          <a:ln w="19050" cap="flat" cmpd="sng">
            <a:solidFill>
              <a:srgbClr val="CC4125"/>
            </a:solidFill>
            <a:prstDash val="solid"/>
            <a:round/>
            <a:headEnd type="none" w="med" len="med"/>
            <a:tailEnd type="none" w="med" len="med"/>
          </a:ln>
        </p:spPr>
      </p:cxnSp>
      <p:cxnSp>
        <p:nvCxnSpPr>
          <p:cNvPr id="275" name="Google Shape;275;p35"/>
          <p:cNvCxnSpPr/>
          <p:nvPr/>
        </p:nvCxnSpPr>
        <p:spPr>
          <a:xfrm flipH="1">
            <a:off x="6754975" y="2468794"/>
            <a:ext cx="310500" cy="781800"/>
          </a:xfrm>
          <a:prstGeom prst="straightConnector1">
            <a:avLst/>
          </a:prstGeom>
          <a:noFill/>
          <a:ln w="19050" cap="flat" cmpd="sng">
            <a:solidFill>
              <a:srgbClr val="CC4125"/>
            </a:solidFill>
            <a:prstDash val="solid"/>
            <a:round/>
            <a:headEnd type="none" w="med" len="med"/>
            <a:tailEnd type="none" w="med" len="med"/>
          </a:ln>
        </p:spPr>
      </p:cxnSp>
      <p:sp>
        <p:nvSpPr>
          <p:cNvPr id="276" name="Google Shape;276;p35"/>
          <p:cNvSpPr txBox="1"/>
          <p:nvPr/>
        </p:nvSpPr>
        <p:spPr>
          <a:xfrm>
            <a:off x="912625" y="4501807"/>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 Normal GAN, iteration 500000</a:t>
            </a:r>
            <a:endParaRPr dirty="0"/>
          </a:p>
        </p:txBody>
      </p:sp>
      <p:sp>
        <p:nvSpPr>
          <p:cNvPr id="277" name="Google Shape;277;p35"/>
          <p:cNvSpPr txBox="1"/>
          <p:nvPr/>
        </p:nvSpPr>
        <p:spPr>
          <a:xfrm>
            <a:off x="3790707" y="4543251"/>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WGAN, iteration 500000</a:t>
            </a:r>
            <a:endParaRPr dirty="0"/>
          </a:p>
        </p:txBody>
      </p:sp>
      <p:sp>
        <p:nvSpPr>
          <p:cNvPr id="278" name="Google Shape;278;p35"/>
          <p:cNvSpPr txBox="1"/>
          <p:nvPr/>
        </p:nvSpPr>
        <p:spPr>
          <a:xfrm>
            <a:off x="6884307" y="4501807"/>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WGANGP, iteration 100000</a:t>
            </a:r>
            <a:endParaRPr dirty="0"/>
          </a:p>
        </p:txBody>
      </p:sp>
      <p:sp>
        <p:nvSpPr>
          <p:cNvPr id="2" name="灯片编号占位符 1">
            <a:extLst>
              <a:ext uri="{FF2B5EF4-FFF2-40B4-BE49-F238E27FC236}">
                <a16:creationId xmlns:a16="http://schemas.microsoft.com/office/drawing/2014/main" id="{D58BF875-EC90-A542-93EB-2293E500AF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18" name="文本占位符 2">
            <a:extLst>
              <a:ext uri="{FF2B5EF4-FFF2-40B4-BE49-F238E27FC236}">
                <a16:creationId xmlns:a16="http://schemas.microsoft.com/office/drawing/2014/main" id="{2A73FE39-AC06-0E40-B6B7-955BF1F3F49C}"/>
              </a:ext>
            </a:extLst>
          </p:cNvPr>
          <p:cNvSpPr txBox="1">
            <a:spLocks/>
          </p:cNvSpPr>
          <p:nvPr/>
        </p:nvSpPr>
        <p:spPr>
          <a:xfrm>
            <a:off x="243840" y="324065"/>
            <a:ext cx="5604919"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Training</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Curves</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1" name="Google Shape;276;p35">
            <a:extLst>
              <a:ext uri="{FF2B5EF4-FFF2-40B4-BE49-F238E27FC236}">
                <a16:creationId xmlns:a16="http://schemas.microsoft.com/office/drawing/2014/main" id="{A631B155-F62C-6D4B-A030-F54FF9F6F9B5}"/>
              </a:ext>
            </a:extLst>
          </p:cNvPr>
          <p:cNvSpPr txBox="1"/>
          <p:nvPr/>
        </p:nvSpPr>
        <p:spPr>
          <a:xfrm>
            <a:off x="3308300" y="4836015"/>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a:t>
            </a:r>
            <a:r>
              <a:rPr lang="zh-CN" altLang="en-US" dirty="0">
                <a:sym typeface="Lato"/>
              </a:rPr>
              <a:t> </a:t>
            </a:r>
            <a:r>
              <a:rPr lang="en-US" altLang="zh-CN" dirty="0">
                <a:sym typeface="Lato"/>
              </a:rPr>
              <a:t>12:</a:t>
            </a:r>
            <a:r>
              <a:rPr lang="zh-CN" altLang="en-US" dirty="0">
                <a:sym typeface="Lato"/>
              </a:rPr>
              <a:t> </a:t>
            </a:r>
            <a:r>
              <a:rPr lang="en-US" altLang="zh-CN" dirty="0">
                <a:sym typeface="Lato"/>
              </a:rPr>
              <a:t>Training</a:t>
            </a:r>
            <a:r>
              <a:rPr lang="zh-CN" altLang="en-US" dirty="0">
                <a:sym typeface="Lato"/>
              </a:rPr>
              <a:t> </a:t>
            </a:r>
            <a:r>
              <a:rPr lang="en-US" altLang="zh-CN" dirty="0">
                <a:sym typeface="Lato"/>
              </a:rPr>
              <a:t>curves</a:t>
            </a:r>
            <a:r>
              <a:rPr lang="zh-CN" altLang="en-US" dirty="0">
                <a:sym typeface="Lato"/>
              </a:rPr>
              <a:t> </a:t>
            </a:r>
            <a:r>
              <a:rPr lang="en-US" altLang="zh-CN" dirty="0">
                <a:sym typeface="Lato"/>
              </a:rPr>
              <a:t>for</a:t>
            </a:r>
            <a:r>
              <a:rPr lang="zh-CN" altLang="en-US" dirty="0">
                <a:sym typeface="Lato"/>
              </a:rPr>
              <a:t> </a:t>
            </a:r>
            <a:r>
              <a:rPr lang="en-US" altLang="zh-CN" dirty="0">
                <a:sym typeface="Lato"/>
              </a:rPr>
              <a:t>Normal</a:t>
            </a:r>
            <a:r>
              <a:rPr lang="zh-CN" altLang="en-US" dirty="0">
                <a:sym typeface="Lato"/>
              </a:rPr>
              <a:t> </a:t>
            </a:r>
            <a:r>
              <a:rPr lang="en-US" altLang="zh-CN" dirty="0">
                <a:sym typeface="Lato"/>
              </a:rPr>
              <a:t>GAN,</a:t>
            </a:r>
            <a:r>
              <a:rPr lang="zh-CN" altLang="en-US" dirty="0">
                <a:sym typeface="Lato"/>
              </a:rPr>
              <a:t> </a:t>
            </a:r>
            <a:r>
              <a:rPr lang="en-US" altLang="zh-CN" dirty="0">
                <a:sym typeface="Lato"/>
              </a:rPr>
              <a:t>WGAN,</a:t>
            </a:r>
            <a:r>
              <a:rPr lang="zh-CN" altLang="en-US" dirty="0">
                <a:sym typeface="Lato"/>
              </a:rPr>
              <a:t> </a:t>
            </a:r>
            <a:r>
              <a:rPr lang="en-US" altLang="zh-CN" dirty="0">
                <a:sym typeface="Lato"/>
              </a:rPr>
              <a:t>WGANGP</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6"/>
          <p:cNvSpPr txBox="1">
            <a:spLocks noGrp="1"/>
          </p:cNvSpPr>
          <p:nvPr>
            <p:ph type="title"/>
          </p:nvPr>
        </p:nvSpPr>
        <p:spPr>
          <a:xfrm>
            <a:off x="618238" y="429325"/>
            <a:ext cx="78966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kumimoji="1" lang="e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Samples at different stages of WGAN training</a:t>
            </a:r>
            <a:endParaRPr kumimoji="1"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endParaRPr>
          </a:p>
        </p:txBody>
      </p:sp>
      <p:sp>
        <p:nvSpPr>
          <p:cNvPr id="293" name="Google Shape;293;p36"/>
          <p:cNvSpPr txBox="1">
            <a:spLocks noGrp="1"/>
          </p:cNvSpPr>
          <p:nvPr>
            <p:ph type="body" idx="1"/>
          </p:nvPr>
        </p:nvSpPr>
        <p:spPr>
          <a:xfrm>
            <a:off x="412345" y="1036952"/>
            <a:ext cx="5290198" cy="1354200"/>
          </a:xfrm>
          <a:prstGeom prst="rect">
            <a:avLst/>
          </a:prstGeom>
          <a:noFill/>
          <a:ln>
            <a:noFill/>
          </a:ln>
        </p:spPr>
        <p:txBody>
          <a:bodyPr spcFirstLastPara="1" wrap="square" lIns="91425" tIns="91425" rIns="91425" bIns="91425" anchor="t" anchorCtr="0">
            <a:noAutofit/>
          </a:bodyPr>
          <a:lstStyle/>
          <a:p>
            <a:pPr marL="146050" lvl="0" indent="0" algn="l" rtl="0">
              <a:lnSpc>
                <a:spcPct val="150000"/>
              </a:lnSpc>
              <a:spcBef>
                <a:spcPts val="0"/>
              </a:spcBef>
              <a:spcAft>
                <a:spcPts val="0"/>
              </a:spcAft>
              <a:buClr>
                <a:srgbClr val="434343"/>
              </a:buClr>
              <a:buSzPts val="1300"/>
              <a:buNone/>
            </a:pPr>
            <a:r>
              <a:rPr lang="en" sz="1400" b="1" dirty="0">
                <a:solidFill>
                  <a:srgbClr val="434343"/>
                </a:solidFill>
                <a:latin typeface="Calibri" panose="020F0502020204030204" pitchFamily="34" charset="0"/>
                <a:cs typeface="Calibri" panose="020F0502020204030204" pitchFamily="34" charset="0"/>
              </a:rPr>
              <a:t>Multi-channel DCGAN</a:t>
            </a:r>
            <a:endParaRPr sz="1400" dirty="0">
              <a:solidFill>
                <a:srgbClr val="434343"/>
              </a:solidFill>
              <a:latin typeface="Calibri" panose="020F0502020204030204" pitchFamily="34" charset="0"/>
              <a:cs typeface="Calibri" panose="020F0502020204030204" pitchFamily="34" charset="0"/>
            </a:endParaRPr>
          </a:p>
          <a:p>
            <a:pPr marL="457200" lvl="0" indent="-298450" algn="l" rtl="0">
              <a:lnSpc>
                <a:spcPct val="150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Figure 1</a:t>
            </a:r>
            <a:r>
              <a:rPr lang="en-US" altLang="zh-CN" sz="1400" dirty="0">
                <a:solidFill>
                  <a:schemeClr val="tx1">
                    <a:lumMod val="85000"/>
                    <a:lumOff val="15000"/>
                  </a:schemeClr>
                </a:solidFill>
                <a:latin typeface="Calibri" panose="020F0502020204030204" pitchFamily="34" charset="0"/>
                <a:cs typeface="Calibri" panose="020F0502020204030204" pitchFamily="34" charset="0"/>
              </a:rPr>
              <a:t>3</a:t>
            </a:r>
            <a:r>
              <a:rPr lang="zh-CN" altLang="en-US" sz="1400" dirty="0">
                <a:solidFill>
                  <a:schemeClr val="tx1">
                    <a:lumMod val="85000"/>
                    <a:lumOff val="15000"/>
                  </a:schemeClr>
                </a:solidFill>
                <a:latin typeface="Calibri" panose="020F0502020204030204" pitchFamily="34" charset="0"/>
                <a:cs typeface="Calibri" panose="020F0502020204030204" pitchFamily="34" charset="0"/>
              </a:rPr>
              <a:t> </a:t>
            </a:r>
            <a:r>
              <a:rPr lang="en" sz="1400" dirty="0">
                <a:solidFill>
                  <a:schemeClr val="tx1">
                    <a:lumMod val="85000"/>
                    <a:lumOff val="15000"/>
                  </a:schemeClr>
                </a:solidFill>
                <a:latin typeface="Calibri" panose="020F0502020204030204" pitchFamily="34" charset="0"/>
                <a:cs typeface="Calibri" panose="020F0502020204030204" pitchFamily="34" charset="0"/>
              </a:rPr>
              <a:t>shows the generated fake images from DCGAN generator using WGAN at different stages of training progress.</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457200" lvl="0" indent="-298450" algn="l" rtl="0">
              <a:lnSpc>
                <a:spcPct val="150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At iteration 500, we could see obvious outline of cell. Generator try to learn spatial detail texture in the following iteration.</a:t>
            </a:r>
            <a:endParaRPr sz="14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285" name="Google Shape;285;p36"/>
          <p:cNvPicPr preferRelativeResize="0"/>
          <p:nvPr/>
        </p:nvPicPr>
        <p:blipFill>
          <a:blip r:embed="rId3">
            <a:alphaModFix/>
          </a:blip>
          <a:stretch>
            <a:fillRect/>
          </a:stretch>
        </p:blipFill>
        <p:spPr>
          <a:xfrm>
            <a:off x="806817" y="3324370"/>
            <a:ext cx="2250627" cy="1373723"/>
          </a:xfrm>
          <a:prstGeom prst="rect">
            <a:avLst/>
          </a:prstGeom>
          <a:noFill/>
          <a:ln>
            <a:noFill/>
          </a:ln>
        </p:spPr>
      </p:pic>
      <p:pic>
        <p:nvPicPr>
          <p:cNvPr id="286" name="Google Shape;286;p36"/>
          <p:cNvPicPr preferRelativeResize="0"/>
          <p:nvPr/>
        </p:nvPicPr>
        <p:blipFill>
          <a:blip r:embed="rId4">
            <a:alphaModFix/>
          </a:blip>
          <a:stretch>
            <a:fillRect/>
          </a:stretch>
        </p:blipFill>
        <p:spPr>
          <a:xfrm>
            <a:off x="3456298" y="3326994"/>
            <a:ext cx="2220479" cy="1387760"/>
          </a:xfrm>
          <a:prstGeom prst="rect">
            <a:avLst/>
          </a:prstGeom>
          <a:noFill/>
          <a:ln>
            <a:noFill/>
          </a:ln>
        </p:spPr>
      </p:pic>
      <p:pic>
        <p:nvPicPr>
          <p:cNvPr id="287" name="Google Shape;287;p36"/>
          <p:cNvPicPr preferRelativeResize="0"/>
          <p:nvPr/>
        </p:nvPicPr>
        <p:blipFill>
          <a:blip r:embed="rId5">
            <a:alphaModFix/>
          </a:blip>
          <a:stretch>
            <a:fillRect/>
          </a:stretch>
        </p:blipFill>
        <p:spPr>
          <a:xfrm>
            <a:off x="5960405" y="3326995"/>
            <a:ext cx="2295074" cy="1422856"/>
          </a:xfrm>
          <a:prstGeom prst="rect">
            <a:avLst/>
          </a:prstGeom>
          <a:noFill/>
          <a:ln>
            <a:noFill/>
          </a:ln>
        </p:spPr>
      </p:pic>
      <p:sp>
        <p:nvSpPr>
          <p:cNvPr id="288" name="Google Shape;288;p36"/>
          <p:cNvSpPr txBox="1"/>
          <p:nvPr/>
        </p:nvSpPr>
        <p:spPr>
          <a:xfrm>
            <a:off x="1176874" y="3005170"/>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WGAN at iteration 500</a:t>
            </a:r>
            <a:endParaRPr dirty="0"/>
          </a:p>
        </p:txBody>
      </p:sp>
      <p:sp>
        <p:nvSpPr>
          <p:cNvPr id="289" name="Google Shape;289;p36"/>
          <p:cNvSpPr txBox="1"/>
          <p:nvPr/>
        </p:nvSpPr>
        <p:spPr>
          <a:xfrm>
            <a:off x="3868987" y="2986849"/>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WGAN at iteration 20000</a:t>
            </a:r>
            <a:endParaRPr dirty="0"/>
          </a:p>
        </p:txBody>
      </p:sp>
      <p:sp>
        <p:nvSpPr>
          <p:cNvPr id="290" name="Google Shape;290;p36"/>
          <p:cNvSpPr txBox="1"/>
          <p:nvPr/>
        </p:nvSpPr>
        <p:spPr>
          <a:xfrm>
            <a:off x="6370168" y="2996010"/>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WGAN at iteration 300000</a:t>
            </a:r>
            <a:endParaRPr dirty="0"/>
          </a:p>
        </p:txBody>
      </p:sp>
      <p:pic>
        <p:nvPicPr>
          <p:cNvPr id="291" name="Google Shape;291;p36"/>
          <p:cNvPicPr preferRelativeResize="0"/>
          <p:nvPr/>
        </p:nvPicPr>
        <p:blipFill>
          <a:blip r:embed="rId6">
            <a:alphaModFix/>
          </a:blip>
          <a:stretch>
            <a:fillRect/>
          </a:stretch>
        </p:blipFill>
        <p:spPr>
          <a:xfrm>
            <a:off x="5884013" y="1185250"/>
            <a:ext cx="2168075" cy="1324544"/>
          </a:xfrm>
          <a:prstGeom prst="rect">
            <a:avLst/>
          </a:prstGeom>
          <a:noFill/>
          <a:ln>
            <a:noFill/>
          </a:ln>
        </p:spPr>
      </p:pic>
      <p:sp>
        <p:nvSpPr>
          <p:cNvPr id="292" name="Google Shape;292;p36"/>
          <p:cNvSpPr txBox="1"/>
          <p:nvPr/>
        </p:nvSpPr>
        <p:spPr>
          <a:xfrm>
            <a:off x="6370168" y="2578836"/>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 </a:t>
            </a:r>
            <a:r>
              <a:rPr lang="en-US" altLang="zh-CN" dirty="0">
                <a:sym typeface="Lato"/>
              </a:rPr>
              <a:t>14</a:t>
            </a:r>
            <a:r>
              <a:rPr lang="en" dirty="0">
                <a:sym typeface="Lato"/>
              </a:rPr>
              <a:t>: Real images</a:t>
            </a:r>
            <a:endParaRPr dirty="0"/>
          </a:p>
        </p:txBody>
      </p:sp>
      <p:sp>
        <p:nvSpPr>
          <p:cNvPr id="2" name="灯片编号占位符 1">
            <a:extLst>
              <a:ext uri="{FF2B5EF4-FFF2-40B4-BE49-F238E27FC236}">
                <a16:creationId xmlns:a16="http://schemas.microsoft.com/office/drawing/2014/main" id="{14ABAEFE-3C0D-3947-8E78-B773087DC5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13" name="Google Shape;255;p34">
            <a:extLst>
              <a:ext uri="{FF2B5EF4-FFF2-40B4-BE49-F238E27FC236}">
                <a16:creationId xmlns:a16="http://schemas.microsoft.com/office/drawing/2014/main" id="{FEEEC532-0C4F-074C-90B6-689A9985B57D}"/>
              </a:ext>
            </a:extLst>
          </p:cNvPr>
          <p:cNvSpPr txBox="1"/>
          <p:nvPr/>
        </p:nvSpPr>
        <p:spPr>
          <a:xfrm>
            <a:off x="3039333" y="4782622"/>
            <a:ext cx="6104667"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 </a:t>
            </a:r>
            <a:r>
              <a:rPr lang="en-US" altLang="zh-CN" dirty="0">
                <a:sym typeface="Lato"/>
              </a:rPr>
              <a:t>13</a:t>
            </a:r>
            <a:r>
              <a:rPr lang="en" dirty="0">
                <a:sym typeface="Lato"/>
              </a:rPr>
              <a:t>: </a:t>
            </a:r>
            <a:r>
              <a:rPr lang="en-US" altLang="zh-CN" dirty="0">
                <a:sym typeface="Lato"/>
              </a:rPr>
              <a:t>Generated</a:t>
            </a:r>
            <a:r>
              <a:rPr lang="zh-CN" altLang="en-US" dirty="0">
                <a:sym typeface="Lato"/>
              </a:rPr>
              <a:t> </a:t>
            </a:r>
            <a:r>
              <a:rPr lang="en-US" altLang="zh-CN" dirty="0">
                <a:sym typeface="Lato"/>
              </a:rPr>
              <a:t>Images</a:t>
            </a:r>
            <a:r>
              <a:rPr lang="zh-CN" altLang="en-US" dirty="0">
                <a:sym typeface="Lato"/>
              </a:rPr>
              <a:t> </a:t>
            </a:r>
            <a:r>
              <a:rPr lang="en-US" altLang="zh-CN" dirty="0">
                <a:sym typeface="Lato"/>
              </a:rPr>
              <a:t>for</a:t>
            </a:r>
            <a:r>
              <a:rPr lang="zh-CN" altLang="en-US" dirty="0">
                <a:sym typeface="Lato"/>
              </a:rPr>
              <a:t> </a:t>
            </a:r>
            <a:r>
              <a:rPr lang="en" dirty="0">
                <a:sym typeface="Lato"/>
              </a:rPr>
              <a:t>WGAN</a:t>
            </a:r>
            <a:r>
              <a:rPr lang="zh-CN" altLang="en-US" dirty="0">
                <a:sym typeface="Lato"/>
              </a:rPr>
              <a:t> </a:t>
            </a:r>
            <a:r>
              <a:rPr lang="en-US" altLang="zh-CN" dirty="0">
                <a:sym typeface="Lato"/>
              </a:rPr>
              <a:t>iteration</a:t>
            </a:r>
            <a:r>
              <a:rPr lang="zh-CN" altLang="en-US" dirty="0">
                <a:sym typeface="Lato"/>
              </a:rPr>
              <a:t> </a:t>
            </a:r>
            <a:r>
              <a:rPr lang="en-US" altLang="zh-CN" dirty="0">
                <a:sym typeface="Lato"/>
              </a:rPr>
              <a:t>500,</a:t>
            </a:r>
            <a:r>
              <a:rPr lang="zh-CN" altLang="en-US" dirty="0">
                <a:sym typeface="Lato"/>
              </a:rPr>
              <a:t> </a:t>
            </a:r>
            <a:r>
              <a:rPr lang="en-US" altLang="zh-CN" dirty="0">
                <a:sym typeface="Lato"/>
              </a:rPr>
              <a:t>20000,</a:t>
            </a:r>
            <a:r>
              <a:rPr lang="zh-CN" altLang="en-US" dirty="0">
                <a:sym typeface="Lato"/>
              </a:rPr>
              <a:t> </a:t>
            </a:r>
            <a:r>
              <a:rPr lang="en-US" altLang="zh-CN" dirty="0">
                <a:sym typeface="Lato"/>
              </a:rPr>
              <a:t>30000</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431975" y="765550"/>
            <a:ext cx="7688700" cy="535200"/>
          </a:xfrm>
          <a:prstGeom prst="rect">
            <a:avLst/>
          </a:prstGeom>
          <a:noFill/>
          <a:ln>
            <a:noFill/>
          </a:ln>
        </p:spPr>
        <p:txBody>
          <a:bodyPr spcFirstLastPara="1" vert="horz" wrap="square" lIns="91425" tIns="91425" rIns="91425" bIns="91425" rtlCol="0" anchor="t" anchorCtr="0">
            <a:noAutofit/>
          </a:bodyPr>
          <a:lstStyle/>
          <a:p>
            <a:pPr marL="146050">
              <a:lnSpc>
                <a:spcPct val="115000"/>
              </a:lnSpc>
              <a:buClr>
                <a:schemeClr val="accent2"/>
              </a:buClr>
              <a:buSzPts val="1300"/>
              <a:buFont typeface="Wingdings 2" panose="05020102010507070707" pitchFamily="18" charset="2"/>
            </a:pPr>
            <a:r>
              <a:rPr kumimoji="1" lang="e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Further items</a:t>
            </a:r>
            <a:endParaRPr kumimoji="1"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endParaRPr>
          </a:p>
        </p:txBody>
      </p:sp>
      <p:sp>
        <p:nvSpPr>
          <p:cNvPr id="299" name="Google Shape;299;p37"/>
          <p:cNvSpPr txBox="1">
            <a:spLocks noGrp="1"/>
          </p:cNvSpPr>
          <p:nvPr>
            <p:ph type="body" idx="1"/>
          </p:nvPr>
        </p:nvSpPr>
        <p:spPr>
          <a:xfrm>
            <a:off x="431975" y="1634075"/>
            <a:ext cx="5124000" cy="2261100"/>
          </a:xfrm>
          <a:prstGeom prst="rect">
            <a:avLst/>
          </a:prstGeom>
          <a:noFill/>
          <a:ln>
            <a:noFill/>
          </a:ln>
        </p:spPr>
        <p:txBody>
          <a:bodyPr spcFirstLastPara="1" vert="horz" wrap="square" lIns="91425" tIns="91425" rIns="91425" bIns="91425" rtlCol="0" anchor="t" anchorCtr="0">
            <a:noAutofit/>
          </a:bodyPr>
          <a:lstStyle/>
          <a:p>
            <a:pPr>
              <a:lnSpc>
                <a:spcPct val="150000"/>
              </a:lnSpc>
              <a:buClr>
                <a:srgbClr val="434343"/>
              </a:buClr>
            </a:pPr>
            <a:r>
              <a:rPr lang="en" sz="1400" dirty="0">
                <a:solidFill>
                  <a:schemeClr val="tx1">
                    <a:lumMod val="85000"/>
                    <a:lumOff val="15000"/>
                  </a:schemeClr>
                </a:solidFill>
                <a:latin typeface="Calibri" panose="020F0502020204030204" pitchFamily="34" charset="0"/>
                <a:cs typeface="Calibri" panose="020F0502020204030204" pitchFamily="34" charset="0"/>
              </a:rPr>
              <a:t>Use separable generator model and do the same experiment.</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a:lnSpc>
                <a:spcPct val="150000"/>
              </a:lnSpc>
              <a:buClr>
                <a:srgbClr val="434343"/>
              </a:buClr>
            </a:pPr>
            <a:r>
              <a:rPr lang="en" sz="1400" dirty="0">
                <a:solidFill>
                  <a:schemeClr val="tx1">
                    <a:lumMod val="85000"/>
                    <a:lumOff val="15000"/>
                  </a:schemeClr>
                </a:solidFill>
                <a:latin typeface="Calibri" panose="020F0502020204030204" pitchFamily="34" charset="0"/>
                <a:cs typeface="Calibri" panose="020F0502020204030204" pitchFamily="34" charset="0"/>
              </a:rPr>
              <a:t>Applied the classifier two-sample test (C2ST) to evaluate our GAN models. [16]</a:t>
            </a:r>
          </a:p>
          <a:p>
            <a:pPr>
              <a:lnSpc>
                <a:spcPct val="150000"/>
              </a:lnSpc>
              <a:buClr>
                <a:srgbClr val="434343"/>
              </a:buClr>
            </a:pPr>
            <a:r>
              <a:rPr lang="en" dirty="0">
                <a:solidFill>
                  <a:schemeClr val="tx1">
                    <a:lumMod val="85000"/>
                    <a:lumOff val="15000"/>
                  </a:schemeClr>
                </a:solidFill>
              </a:rPr>
              <a:t>Train a fresh discriminator and use the performance of the new discriminator as measure of the quality of the generator.</a:t>
            </a:r>
          </a:p>
          <a:p>
            <a:pPr>
              <a:lnSpc>
                <a:spcPct val="150000"/>
              </a:lnSpc>
              <a:buClr>
                <a:srgbClr val="434343"/>
              </a:buClr>
            </a:pPr>
            <a:r>
              <a:rPr lang="en" sz="1400" dirty="0">
                <a:solidFill>
                  <a:schemeClr val="tx1">
                    <a:lumMod val="85000"/>
                    <a:lumOff val="15000"/>
                  </a:schemeClr>
                </a:solidFill>
                <a:latin typeface="Calibri" panose="020F0502020204030204" pitchFamily="34" charset="0"/>
                <a:cs typeface="Calibri" panose="020F0502020204030204" pitchFamily="34" charset="0"/>
              </a:rPr>
              <a:t>TBD</a:t>
            </a:r>
            <a:endParaRPr sz="14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300" name="Google Shape;300;p37"/>
          <p:cNvPicPr preferRelativeResize="0"/>
          <p:nvPr/>
        </p:nvPicPr>
        <p:blipFill rotWithShape="1">
          <a:blip r:embed="rId3">
            <a:alphaModFix/>
          </a:blip>
          <a:srcRect l="46632"/>
          <a:stretch/>
        </p:blipFill>
        <p:spPr>
          <a:xfrm>
            <a:off x="6039081" y="836449"/>
            <a:ext cx="1903100" cy="3724900"/>
          </a:xfrm>
          <a:prstGeom prst="rect">
            <a:avLst/>
          </a:prstGeom>
          <a:noFill/>
          <a:ln>
            <a:noFill/>
          </a:ln>
        </p:spPr>
      </p:pic>
      <p:sp>
        <p:nvSpPr>
          <p:cNvPr id="301" name="Google Shape;301;p37"/>
          <p:cNvSpPr txBox="1"/>
          <p:nvPr/>
        </p:nvSpPr>
        <p:spPr>
          <a:xfrm>
            <a:off x="5866526" y="4663450"/>
            <a:ext cx="309360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 </a:t>
            </a:r>
            <a:r>
              <a:rPr lang="en-US" altLang="zh-CN" dirty="0">
                <a:sym typeface="Lato"/>
              </a:rPr>
              <a:t>14</a:t>
            </a:r>
            <a:r>
              <a:rPr lang="en" dirty="0">
                <a:sym typeface="Lato"/>
              </a:rPr>
              <a:t>: Multi-channel DCGAN separable [1]</a:t>
            </a:r>
            <a:endParaRPr dirty="0"/>
          </a:p>
        </p:txBody>
      </p:sp>
      <p:sp>
        <p:nvSpPr>
          <p:cNvPr id="2" name="灯片编号占位符 1">
            <a:extLst>
              <a:ext uri="{FF2B5EF4-FFF2-40B4-BE49-F238E27FC236}">
                <a16:creationId xmlns:a16="http://schemas.microsoft.com/office/drawing/2014/main" id="{5E628F95-A330-E640-9643-DC7EAE7688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FE94AE9-88AE-004D-9C2C-EE54699AC4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Google Shape;298;p37">
            <a:extLst>
              <a:ext uri="{FF2B5EF4-FFF2-40B4-BE49-F238E27FC236}">
                <a16:creationId xmlns:a16="http://schemas.microsoft.com/office/drawing/2014/main" id="{D5D8F4E0-8835-1840-A290-EF77747266AC}"/>
              </a:ext>
            </a:extLst>
          </p:cNvPr>
          <p:cNvSpPr txBox="1">
            <a:spLocks noGrp="1"/>
          </p:cNvSpPr>
          <p:nvPr>
            <p:ph type="title"/>
          </p:nvPr>
        </p:nvSpPr>
        <p:spPr>
          <a:xfrm>
            <a:off x="1872587" y="1930116"/>
            <a:ext cx="7688700" cy="535200"/>
          </a:xfrm>
          <a:prstGeom prst="rect">
            <a:avLst/>
          </a:prstGeom>
          <a:noFill/>
          <a:ln>
            <a:noFill/>
          </a:ln>
        </p:spPr>
        <p:txBody>
          <a:bodyPr spcFirstLastPara="1" vert="horz" wrap="square" lIns="91425" tIns="91425" rIns="91425" bIns="91425" rtlCol="0" anchor="t" anchorCtr="0">
            <a:noAutofit/>
          </a:bodyPr>
          <a:lstStyle/>
          <a:p>
            <a:pPr marL="146050">
              <a:lnSpc>
                <a:spcPct val="115000"/>
              </a:lnSpc>
              <a:buClr>
                <a:schemeClr val="accent2"/>
              </a:buClr>
              <a:buSzPts val="1300"/>
              <a:buFont typeface="Wingdings 2" panose="05020102010507070707" pitchFamily="18" charset="2"/>
            </a:pP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Thank</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you</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for</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listening!</a:t>
            </a:r>
            <a:b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b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Here</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lets</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see</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the</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demo</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of</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our</a:t>
            </a:r>
            <a:r>
              <a:rPr kumimoji="1" lang="zh-CN" altLang="en-US"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 </a:t>
            </a:r>
            <a:r>
              <a:rPr kumimoji="1" lang="en-US" altLang="zh-CN"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rPr>
              <a:t>code…</a:t>
            </a:r>
            <a:endParaRPr kumimoji="1" sz="2800" b="1" cap="none" dirty="0">
              <a:solidFill>
                <a:schemeClr val="tx1">
                  <a:lumMod val="75000"/>
                  <a:lumOff val="25000"/>
                </a:schemeClr>
              </a:solidFill>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74692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9A2A2E3F-BD94-124B-8F03-FA2738903C75}"/>
              </a:ext>
            </a:extLst>
          </p:cNvPr>
          <p:cNvSpPr>
            <a:spLocks noGrp="1"/>
          </p:cNvSpPr>
          <p:nvPr>
            <p:ph type="body" idx="1"/>
          </p:nvPr>
        </p:nvSpPr>
        <p:spPr>
          <a:xfrm>
            <a:off x="1029488" y="2107450"/>
            <a:ext cx="1863731" cy="735763"/>
          </a:xfrm>
        </p:spPr>
        <p:txBody>
          <a:bodyPr/>
          <a:lstStyle/>
          <a:p>
            <a:pPr marL="146050" indent="0">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Contents</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926EB421-822F-4A40-95E6-C6F8A339FF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5" name="文本占位符 2">
            <a:extLst>
              <a:ext uri="{FF2B5EF4-FFF2-40B4-BE49-F238E27FC236}">
                <a16:creationId xmlns:a16="http://schemas.microsoft.com/office/drawing/2014/main" id="{6CD18912-0E0B-4449-A77A-E2E006F06AE5}"/>
              </a:ext>
            </a:extLst>
          </p:cNvPr>
          <p:cNvSpPr txBox="1">
            <a:spLocks/>
          </p:cNvSpPr>
          <p:nvPr/>
        </p:nvSpPr>
        <p:spPr>
          <a:xfrm>
            <a:off x="3860795" y="1259725"/>
            <a:ext cx="2632874"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a:lnSpc>
                <a:spcPct val="150000"/>
              </a:lnSpc>
            </a:pPr>
            <a:r>
              <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rPr>
              <a:t>Background</a:t>
            </a:r>
          </a:p>
          <a:p>
            <a:pPr>
              <a:lnSpc>
                <a:spcPct val="150000"/>
              </a:lnSpc>
            </a:pPr>
            <a:r>
              <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rPr>
              <a:t>Literature</a:t>
            </a:r>
            <a:r>
              <a:rPr kumimoji="1" lang="zh-CN" altLang="en-US" sz="1800" b="1" dirty="0">
                <a:solidFill>
                  <a:schemeClr val="tx1">
                    <a:lumMod val="65000"/>
                    <a:lumOff val="35000"/>
                  </a:schemeClr>
                </a:solidFill>
                <a:latin typeface="Calibri" panose="020F0502020204030204" pitchFamily="34" charset="0"/>
                <a:cs typeface="Calibri" panose="020F0502020204030204" pitchFamily="34" charset="0"/>
              </a:rPr>
              <a:t> </a:t>
            </a:r>
            <a:r>
              <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rPr>
              <a:t>Review</a:t>
            </a:r>
          </a:p>
          <a:p>
            <a:pPr>
              <a:lnSpc>
                <a:spcPct val="150000"/>
              </a:lnSpc>
            </a:pPr>
            <a:r>
              <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rPr>
              <a:t>Dataset</a:t>
            </a:r>
          </a:p>
          <a:p>
            <a:pPr>
              <a:lnSpc>
                <a:spcPct val="150000"/>
              </a:lnSpc>
            </a:pPr>
            <a:r>
              <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rPr>
              <a:t>Methods</a:t>
            </a:r>
          </a:p>
          <a:p>
            <a:pPr>
              <a:lnSpc>
                <a:spcPct val="150000"/>
              </a:lnSpc>
            </a:pPr>
            <a:r>
              <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rPr>
              <a:t>Current</a:t>
            </a:r>
            <a:r>
              <a:rPr kumimoji="1" lang="zh-CN" altLang="en-US" sz="1800" b="1" dirty="0">
                <a:solidFill>
                  <a:schemeClr val="tx1">
                    <a:lumMod val="65000"/>
                    <a:lumOff val="35000"/>
                  </a:schemeClr>
                </a:solidFill>
                <a:latin typeface="Calibri" panose="020F0502020204030204" pitchFamily="34" charset="0"/>
                <a:cs typeface="Calibri" panose="020F0502020204030204" pitchFamily="34" charset="0"/>
              </a:rPr>
              <a:t> </a:t>
            </a:r>
            <a:r>
              <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rPr>
              <a:t>Results</a:t>
            </a:r>
          </a:p>
          <a:p>
            <a:pPr>
              <a:lnSpc>
                <a:spcPct val="150000"/>
              </a:lnSpc>
            </a:pPr>
            <a:r>
              <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rPr>
              <a:t>Future</a:t>
            </a:r>
            <a:r>
              <a:rPr kumimoji="1" lang="zh-CN" altLang="en-US" sz="1800" b="1" dirty="0">
                <a:solidFill>
                  <a:schemeClr val="tx1">
                    <a:lumMod val="65000"/>
                    <a:lumOff val="35000"/>
                  </a:schemeClr>
                </a:solidFill>
                <a:latin typeface="Calibri" panose="020F0502020204030204" pitchFamily="34" charset="0"/>
                <a:cs typeface="Calibri" panose="020F0502020204030204" pitchFamily="34" charset="0"/>
              </a:rPr>
              <a:t> </a:t>
            </a:r>
            <a:r>
              <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rPr>
              <a:t>Plan</a:t>
            </a:r>
          </a:p>
          <a:p>
            <a:endParaRPr kumimoji="1" lang="en-US" altLang="zh-CN" sz="18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6519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title"/>
          </p:nvPr>
        </p:nvSpPr>
        <p:spPr>
          <a:xfrm>
            <a:off x="608680" y="525020"/>
            <a:ext cx="7688700" cy="535200"/>
          </a:xfrm>
          <a:prstGeom prst="rect">
            <a:avLst/>
          </a:prstGeom>
          <a:noFill/>
          <a:ln>
            <a:noFill/>
          </a:ln>
        </p:spPr>
        <p:txBody>
          <a:bodyPr spcFirstLastPara="1" vert="horz" wrap="square" lIns="91425" tIns="91425" rIns="91425" bIns="91425" rtlCol="0" anchor="t" anchorCtr="0">
            <a:noAutofit/>
          </a:bodyPr>
          <a:lstStyle/>
          <a:p>
            <a:pPr marL="146050">
              <a:lnSpc>
                <a:spcPct val="115000"/>
              </a:lnSpc>
              <a:buClr>
                <a:schemeClr val="accent2"/>
              </a:buClr>
              <a:buSzPts val="1300"/>
              <a:buFont typeface="Wingdings 2" panose="05020102010507070707" pitchFamily="18" charset="2"/>
            </a:pPr>
            <a:r>
              <a:rPr kumimoji="1" lang="en" sz="2800" b="1" cap="none" dirty="0">
                <a:solidFill>
                  <a:schemeClr val="tx1">
                    <a:lumMod val="75000"/>
                    <a:lumOff val="25000"/>
                  </a:schemeClr>
                </a:solidFill>
                <a:latin typeface="Calibri" panose="020F0502020204030204" pitchFamily="34" charset="0"/>
                <a:ea typeface="+mn-ea"/>
                <a:cs typeface="Calibri" panose="020F0502020204030204" pitchFamily="34" charset="0"/>
              </a:rPr>
              <a:t>References</a:t>
            </a:r>
            <a:endParaRPr kumimoji="1" sz="2800" b="1" cap="none" dirty="0">
              <a:solidFill>
                <a:schemeClr val="tx1">
                  <a:lumMod val="75000"/>
                  <a:lumOff val="25000"/>
                </a:schemeClr>
              </a:solidFill>
              <a:latin typeface="Calibri" panose="020F0502020204030204" pitchFamily="34" charset="0"/>
              <a:ea typeface="+mn-ea"/>
              <a:cs typeface="Calibri" panose="020F0502020204030204" pitchFamily="34" charset="0"/>
            </a:endParaRPr>
          </a:p>
          <a:p>
            <a:pPr marL="146050">
              <a:lnSpc>
                <a:spcPct val="115000"/>
              </a:lnSpc>
              <a:buClr>
                <a:schemeClr val="accent2"/>
              </a:buClr>
              <a:buSzPts val="1300"/>
              <a:buFont typeface="Wingdings 2" panose="05020102010507070707" pitchFamily="18" charset="2"/>
            </a:pPr>
            <a:endParaRPr kumimoji="1" sz="2800" b="1" cap="none" dirty="0">
              <a:solidFill>
                <a:schemeClr val="tx1">
                  <a:lumMod val="75000"/>
                  <a:lumOff val="25000"/>
                </a:schemeClr>
              </a:solidFill>
              <a:latin typeface="Calibri" panose="020F0502020204030204" pitchFamily="34" charset="0"/>
              <a:ea typeface="+mn-ea"/>
              <a:cs typeface="Calibri" panose="020F0502020204030204" pitchFamily="34" charset="0"/>
            </a:endParaRPr>
          </a:p>
        </p:txBody>
      </p:sp>
      <p:sp>
        <p:nvSpPr>
          <p:cNvPr id="307" name="Google Shape;307;p38"/>
          <p:cNvSpPr txBox="1">
            <a:spLocks noGrp="1"/>
          </p:cNvSpPr>
          <p:nvPr>
            <p:ph type="body" idx="1"/>
          </p:nvPr>
        </p:nvSpPr>
        <p:spPr>
          <a:xfrm>
            <a:off x="681487" y="1189615"/>
            <a:ext cx="7719410" cy="356023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800" dirty="0">
                <a:solidFill>
                  <a:srgbClr val="000000"/>
                </a:solidFill>
                <a:latin typeface="Arial"/>
                <a:ea typeface="Arial"/>
                <a:cs typeface="Arial"/>
                <a:sym typeface="Arial"/>
              </a:rPr>
              <a:t>[1] A. </a:t>
            </a:r>
            <a:r>
              <a:rPr lang="en" sz="800" dirty="0" err="1">
                <a:solidFill>
                  <a:srgbClr val="000000"/>
                </a:solidFill>
                <a:latin typeface="Arial"/>
                <a:ea typeface="Arial"/>
                <a:cs typeface="Arial"/>
                <a:sym typeface="Arial"/>
              </a:rPr>
              <a:t>Osokin</a:t>
            </a:r>
            <a:r>
              <a:rPr lang="en" sz="800" dirty="0">
                <a:solidFill>
                  <a:srgbClr val="000000"/>
                </a:solidFill>
                <a:latin typeface="Arial"/>
                <a:ea typeface="Arial"/>
                <a:cs typeface="Arial"/>
                <a:sym typeface="Arial"/>
              </a:rPr>
              <a:t>, A. </a:t>
            </a:r>
            <a:r>
              <a:rPr lang="en" sz="800" dirty="0" err="1">
                <a:solidFill>
                  <a:srgbClr val="000000"/>
                </a:solidFill>
                <a:latin typeface="Arial"/>
                <a:ea typeface="Arial"/>
                <a:cs typeface="Arial"/>
                <a:sym typeface="Arial"/>
              </a:rPr>
              <a:t>Chessel</a:t>
            </a:r>
            <a:r>
              <a:rPr lang="en" sz="800" dirty="0">
                <a:solidFill>
                  <a:srgbClr val="000000"/>
                </a:solidFill>
                <a:latin typeface="Arial"/>
                <a:ea typeface="Arial"/>
                <a:cs typeface="Arial"/>
                <a:sym typeface="Arial"/>
              </a:rPr>
              <a:t>, R. E. C. Salas, and F. </a:t>
            </a:r>
            <a:r>
              <a:rPr lang="en" sz="800" dirty="0" err="1">
                <a:solidFill>
                  <a:srgbClr val="000000"/>
                </a:solidFill>
                <a:latin typeface="Arial"/>
                <a:ea typeface="Arial"/>
                <a:cs typeface="Arial"/>
                <a:sym typeface="Arial"/>
              </a:rPr>
              <a:t>Vaggi</a:t>
            </a:r>
            <a:r>
              <a:rPr lang="en" sz="800" dirty="0">
                <a:solidFill>
                  <a:srgbClr val="000000"/>
                </a:solidFill>
                <a:latin typeface="Arial"/>
                <a:ea typeface="Arial"/>
                <a:cs typeface="Arial"/>
                <a:sym typeface="Arial"/>
              </a:rPr>
              <a:t>.  GANs for biological image synthesis.  In Proceedings of the International Conference on Computer Vision (ICCV),, 2017</a:t>
            </a:r>
            <a:endParaRPr sz="8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800" dirty="0">
                <a:solidFill>
                  <a:srgbClr val="000000"/>
                </a:solidFill>
                <a:latin typeface="Arial"/>
                <a:ea typeface="Arial"/>
                <a:cs typeface="Arial"/>
                <a:sym typeface="Arial"/>
              </a:rPr>
              <a:t>[2] I. </a:t>
            </a:r>
            <a:r>
              <a:rPr lang="en" sz="800" dirty="0" err="1">
                <a:solidFill>
                  <a:srgbClr val="000000"/>
                </a:solidFill>
                <a:latin typeface="Arial"/>
                <a:ea typeface="Arial"/>
                <a:cs typeface="Arial"/>
                <a:sym typeface="Arial"/>
              </a:rPr>
              <a:t>Goodfellow</a:t>
            </a:r>
            <a:r>
              <a:rPr lang="en" sz="800" dirty="0">
                <a:solidFill>
                  <a:srgbClr val="000000"/>
                </a:solidFill>
                <a:latin typeface="Arial"/>
                <a:ea typeface="Arial"/>
                <a:cs typeface="Arial"/>
                <a:sym typeface="Arial"/>
              </a:rPr>
              <a:t>. Nips 2016 tutorial:  Generative  adversarial </a:t>
            </a:r>
            <a:r>
              <a:rPr lang="en" sz="800" dirty="0" err="1">
                <a:solidFill>
                  <a:srgbClr val="000000"/>
                </a:solidFill>
                <a:latin typeface="Arial"/>
                <a:ea typeface="Arial"/>
                <a:cs typeface="Arial"/>
                <a:sym typeface="Arial"/>
              </a:rPr>
              <a:t>networks.arXiv</a:t>
            </a:r>
            <a:r>
              <a:rPr lang="en" sz="800" dirty="0">
                <a:solidFill>
                  <a:srgbClr val="000000"/>
                </a:solidFill>
                <a:latin typeface="Arial"/>
                <a:ea typeface="Arial"/>
                <a:cs typeface="Arial"/>
                <a:sym typeface="Arial"/>
              </a:rPr>
              <a:t> preprint arXiv:1701.00160, 2016.</a:t>
            </a:r>
            <a:endParaRPr sz="8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US" altLang="zh-CN" sz="800" dirty="0">
                <a:solidFill>
                  <a:srgbClr val="000000"/>
                </a:solidFill>
                <a:latin typeface="Arial"/>
                <a:ea typeface="Arial"/>
                <a:cs typeface="Arial"/>
                <a:sym typeface="Arial"/>
              </a:rPr>
              <a:t>[</a:t>
            </a:r>
            <a:r>
              <a:rPr lang="en" sz="800" dirty="0">
                <a:solidFill>
                  <a:srgbClr val="000000"/>
                </a:solidFill>
                <a:latin typeface="Arial"/>
                <a:ea typeface="Arial"/>
                <a:cs typeface="Arial"/>
                <a:sym typeface="Arial"/>
              </a:rPr>
              <a:t>3] I. </a:t>
            </a:r>
            <a:r>
              <a:rPr lang="en" sz="800" dirty="0" err="1">
                <a:solidFill>
                  <a:srgbClr val="000000"/>
                </a:solidFill>
                <a:latin typeface="Arial"/>
                <a:ea typeface="Arial"/>
                <a:cs typeface="Arial"/>
                <a:sym typeface="Arial"/>
              </a:rPr>
              <a:t>Goodfellow</a:t>
            </a:r>
            <a:r>
              <a:rPr lang="en" sz="800" dirty="0">
                <a:solidFill>
                  <a:srgbClr val="000000"/>
                </a:solidFill>
                <a:latin typeface="Arial"/>
                <a:ea typeface="Arial"/>
                <a:cs typeface="Arial"/>
                <a:sym typeface="Arial"/>
              </a:rPr>
              <a:t>,  J.  </a:t>
            </a:r>
            <a:r>
              <a:rPr lang="en" sz="800" dirty="0" err="1">
                <a:solidFill>
                  <a:srgbClr val="000000"/>
                </a:solidFill>
                <a:latin typeface="Arial"/>
                <a:ea typeface="Arial"/>
                <a:cs typeface="Arial"/>
                <a:sym typeface="Arial"/>
              </a:rPr>
              <a:t>Pouget</a:t>
            </a:r>
            <a:r>
              <a:rPr lang="en" sz="800" dirty="0">
                <a:solidFill>
                  <a:srgbClr val="000000"/>
                </a:solidFill>
                <a:latin typeface="Arial"/>
                <a:ea typeface="Arial"/>
                <a:cs typeface="Arial"/>
                <a:sym typeface="Arial"/>
              </a:rPr>
              <a:t>-Abadie,  M.  Mirza,  B.  Xu, D. </a:t>
            </a:r>
            <a:r>
              <a:rPr lang="en" sz="800" dirty="0" err="1">
                <a:solidFill>
                  <a:srgbClr val="000000"/>
                </a:solidFill>
                <a:latin typeface="Arial"/>
                <a:ea typeface="Arial"/>
                <a:cs typeface="Arial"/>
                <a:sym typeface="Arial"/>
              </a:rPr>
              <a:t>Warde</a:t>
            </a:r>
            <a:r>
              <a:rPr lang="en" sz="800" dirty="0">
                <a:solidFill>
                  <a:srgbClr val="000000"/>
                </a:solidFill>
                <a:latin typeface="Arial"/>
                <a:ea typeface="Arial"/>
                <a:cs typeface="Arial"/>
                <a:sym typeface="Arial"/>
              </a:rPr>
              <a:t>-Farley, S. </a:t>
            </a:r>
            <a:r>
              <a:rPr lang="en" sz="800" dirty="0" err="1">
                <a:solidFill>
                  <a:srgbClr val="000000"/>
                </a:solidFill>
                <a:latin typeface="Arial"/>
                <a:ea typeface="Arial"/>
                <a:cs typeface="Arial"/>
                <a:sym typeface="Arial"/>
              </a:rPr>
              <a:t>Ozair</a:t>
            </a:r>
            <a:r>
              <a:rPr lang="en" sz="800" dirty="0">
                <a:solidFill>
                  <a:srgbClr val="000000"/>
                </a:solidFill>
                <a:latin typeface="Arial"/>
                <a:ea typeface="Arial"/>
                <a:cs typeface="Arial"/>
                <a:sym typeface="Arial"/>
              </a:rPr>
              <a:t>, A. </a:t>
            </a:r>
            <a:r>
              <a:rPr lang="en" sz="800" dirty="0" err="1">
                <a:solidFill>
                  <a:srgbClr val="000000"/>
                </a:solidFill>
                <a:latin typeface="Arial"/>
                <a:ea typeface="Arial"/>
                <a:cs typeface="Arial"/>
                <a:sym typeface="Arial"/>
              </a:rPr>
              <a:t>Courville</a:t>
            </a:r>
            <a:r>
              <a:rPr lang="en" sz="800" dirty="0">
                <a:solidFill>
                  <a:srgbClr val="000000"/>
                </a:solidFill>
                <a:latin typeface="Arial"/>
                <a:ea typeface="Arial"/>
                <a:cs typeface="Arial"/>
                <a:sym typeface="Arial"/>
              </a:rPr>
              <a:t>, and Y. </a:t>
            </a:r>
            <a:r>
              <a:rPr lang="en" sz="800" dirty="0" err="1">
                <a:solidFill>
                  <a:srgbClr val="000000"/>
                </a:solidFill>
                <a:latin typeface="Arial"/>
                <a:ea typeface="Arial"/>
                <a:cs typeface="Arial"/>
                <a:sym typeface="Arial"/>
              </a:rPr>
              <a:t>Bengio</a:t>
            </a:r>
            <a:r>
              <a:rPr lang="en" sz="800" dirty="0">
                <a:solidFill>
                  <a:srgbClr val="000000"/>
                </a:solidFill>
                <a:latin typeface="Arial"/>
                <a:ea typeface="Arial"/>
                <a:cs typeface="Arial"/>
                <a:sym typeface="Arial"/>
              </a:rPr>
              <a:t>. Generative adversarial nets.  In Advances in neural information processing systems, pages 2672–2680, 2014</a:t>
            </a:r>
            <a:endParaRPr sz="8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800" dirty="0">
                <a:solidFill>
                  <a:srgbClr val="000000"/>
                </a:solidFill>
                <a:latin typeface="Arial"/>
                <a:ea typeface="Arial"/>
                <a:cs typeface="Arial"/>
                <a:sym typeface="Arial"/>
              </a:rPr>
              <a:t>[4] A. Radford, L. Metz, and S. </a:t>
            </a:r>
            <a:r>
              <a:rPr lang="en" sz="800" dirty="0" err="1">
                <a:solidFill>
                  <a:srgbClr val="000000"/>
                </a:solidFill>
                <a:latin typeface="Arial"/>
                <a:ea typeface="Arial"/>
                <a:cs typeface="Arial"/>
                <a:sym typeface="Arial"/>
              </a:rPr>
              <a:t>Chintala</a:t>
            </a:r>
            <a:r>
              <a:rPr lang="en" sz="800" dirty="0">
                <a:solidFill>
                  <a:srgbClr val="000000"/>
                </a:solidFill>
                <a:latin typeface="Arial"/>
                <a:ea typeface="Arial"/>
                <a:cs typeface="Arial"/>
                <a:sym typeface="Arial"/>
              </a:rPr>
              <a:t>.  Unsupervised representation learning with deep convolutional generative adversarial networks. </a:t>
            </a:r>
            <a:r>
              <a:rPr lang="en" sz="800" dirty="0" err="1">
                <a:solidFill>
                  <a:srgbClr val="000000"/>
                </a:solidFill>
                <a:latin typeface="Arial"/>
                <a:ea typeface="Arial"/>
                <a:cs typeface="Arial"/>
                <a:sym typeface="Arial"/>
              </a:rPr>
              <a:t>arXiv</a:t>
            </a:r>
            <a:r>
              <a:rPr lang="en" sz="800" dirty="0">
                <a:solidFill>
                  <a:srgbClr val="000000"/>
                </a:solidFill>
                <a:latin typeface="Arial"/>
                <a:ea typeface="Arial"/>
                <a:cs typeface="Arial"/>
                <a:sym typeface="Arial"/>
              </a:rPr>
              <a:t> preprint </a:t>
            </a:r>
            <a:r>
              <a:rPr lang="en" sz="800" dirty="0" err="1">
                <a:solidFill>
                  <a:srgbClr val="000000"/>
                </a:solidFill>
                <a:latin typeface="Arial"/>
                <a:ea typeface="Arial"/>
                <a:cs typeface="Arial"/>
                <a:sym typeface="Arial"/>
              </a:rPr>
              <a:t>arXiv</a:t>
            </a:r>
            <a:r>
              <a:rPr lang="en" sz="800" dirty="0">
                <a:solidFill>
                  <a:srgbClr val="000000"/>
                </a:solidFill>
                <a:latin typeface="Arial"/>
                <a:ea typeface="Arial"/>
                <a:cs typeface="Arial"/>
                <a:sym typeface="Arial"/>
              </a:rPr>
              <a:t>: 1511.06434, 2015</a:t>
            </a:r>
            <a:endParaRPr sz="8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800" dirty="0">
                <a:solidFill>
                  <a:srgbClr val="000000"/>
                </a:solidFill>
                <a:latin typeface="Arial"/>
                <a:ea typeface="Arial"/>
                <a:cs typeface="Arial"/>
                <a:sym typeface="Arial"/>
              </a:rPr>
              <a:t>[5] M. </a:t>
            </a:r>
            <a:r>
              <a:rPr lang="en" sz="800" dirty="0" err="1">
                <a:solidFill>
                  <a:srgbClr val="000000"/>
                </a:solidFill>
                <a:latin typeface="Arial"/>
                <a:ea typeface="Arial"/>
                <a:cs typeface="Arial"/>
                <a:sym typeface="Arial"/>
              </a:rPr>
              <a:t>Arjovsky</a:t>
            </a:r>
            <a:r>
              <a:rPr lang="en" sz="800" dirty="0">
                <a:solidFill>
                  <a:srgbClr val="000000"/>
                </a:solidFill>
                <a:latin typeface="Arial"/>
                <a:ea typeface="Arial"/>
                <a:cs typeface="Arial"/>
                <a:sym typeface="Arial"/>
              </a:rPr>
              <a:t>, S. </a:t>
            </a:r>
            <a:r>
              <a:rPr lang="en" sz="800" dirty="0" err="1">
                <a:solidFill>
                  <a:srgbClr val="000000"/>
                </a:solidFill>
                <a:latin typeface="Arial"/>
                <a:ea typeface="Arial"/>
                <a:cs typeface="Arial"/>
                <a:sym typeface="Arial"/>
              </a:rPr>
              <a:t>Chintala</a:t>
            </a:r>
            <a:r>
              <a:rPr lang="en" sz="800" dirty="0">
                <a:solidFill>
                  <a:srgbClr val="000000"/>
                </a:solidFill>
                <a:latin typeface="Arial"/>
                <a:ea typeface="Arial"/>
                <a:cs typeface="Arial"/>
                <a:sym typeface="Arial"/>
              </a:rPr>
              <a:t>, and L. </a:t>
            </a:r>
            <a:r>
              <a:rPr lang="en" sz="800" dirty="0" err="1">
                <a:solidFill>
                  <a:srgbClr val="000000"/>
                </a:solidFill>
                <a:latin typeface="Arial"/>
                <a:ea typeface="Arial"/>
                <a:cs typeface="Arial"/>
                <a:sym typeface="Arial"/>
              </a:rPr>
              <a:t>Bottou</a:t>
            </a:r>
            <a:r>
              <a:rPr lang="en" sz="800" dirty="0">
                <a:solidFill>
                  <a:srgbClr val="000000"/>
                </a:solidFill>
                <a:latin typeface="Arial"/>
                <a:ea typeface="Arial"/>
                <a:cs typeface="Arial"/>
                <a:sym typeface="Arial"/>
              </a:rPr>
              <a:t>.  Wasserstein </a:t>
            </a:r>
            <a:r>
              <a:rPr lang="en" sz="800" dirty="0" err="1">
                <a:solidFill>
                  <a:srgbClr val="000000"/>
                </a:solidFill>
                <a:latin typeface="Arial"/>
                <a:ea typeface="Arial"/>
                <a:cs typeface="Arial"/>
                <a:sym typeface="Arial"/>
              </a:rPr>
              <a:t>gan.arXiv</a:t>
            </a:r>
            <a:r>
              <a:rPr lang="en" sz="800" dirty="0">
                <a:solidFill>
                  <a:srgbClr val="000000"/>
                </a:solidFill>
                <a:latin typeface="Arial"/>
                <a:ea typeface="Arial"/>
                <a:cs typeface="Arial"/>
                <a:sym typeface="Arial"/>
              </a:rPr>
              <a:t> preprint arXiv:1701.07875, 2017.</a:t>
            </a:r>
            <a:endParaRPr sz="8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800" dirty="0">
                <a:solidFill>
                  <a:srgbClr val="000000"/>
                </a:solidFill>
                <a:latin typeface="Arial"/>
                <a:ea typeface="Arial"/>
                <a:cs typeface="Arial"/>
                <a:sym typeface="Arial"/>
              </a:rPr>
              <a:t>[6] </a:t>
            </a:r>
            <a:r>
              <a:rPr lang="en" sz="800" dirty="0" err="1">
                <a:solidFill>
                  <a:srgbClr val="000000"/>
                </a:solidFill>
                <a:latin typeface="Arial"/>
                <a:ea typeface="Arial"/>
                <a:cs typeface="Arial"/>
                <a:sym typeface="Arial"/>
              </a:rPr>
              <a:t>Gulrajani</a:t>
            </a:r>
            <a:r>
              <a:rPr lang="en" sz="800" dirty="0">
                <a:solidFill>
                  <a:srgbClr val="000000"/>
                </a:solidFill>
                <a:latin typeface="Arial"/>
                <a:ea typeface="Arial"/>
                <a:cs typeface="Arial"/>
                <a:sym typeface="Arial"/>
              </a:rPr>
              <a:t>,  F.  Ahmed,  M.  </a:t>
            </a:r>
            <a:r>
              <a:rPr lang="en" sz="800" dirty="0" err="1">
                <a:solidFill>
                  <a:srgbClr val="000000"/>
                </a:solidFill>
                <a:latin typeface="Arial"/>
                <a:ea typeface="Arial"/>
                <a:cs typeface="Arial"/>
                <a:sym typeface="Arial"/>
              </a:rPr>
              <a:t>Arjovsky</a:t>
            </a:r>
            <a:r>
              <a:rPr lang="en" sz="800" dirty="0">
                <a:solidFill>
                  <a:srgbClr val="000000"/>
                </a:solidFill>
                <a:latin typeface="Arial"/>
                <a:ea typeface="Arial"/>
                <a:cs typeface="Arial"/>
                <a:sym typeface="Arial"/>
              </a:rPr>
              <a:t>,  V.  </a:t>
            </a:r>
            <a:r>
              <a:rPr lang="en" sz="800" dirty="0" err="1">
                <a:solidFill>
                  <a:srgbClr val="000000"/>
                </a:solidFill>
                <a:latin typeface="Arial"/>
                <a:ea typeface="Arial"/>
                <a:cs typeface="Arial"/>
                <a:sym typeface="Arial"/>
              </a:rPr>
              <a:t>Dumoulin</a:t>
            </a:r>
            <a:r>
              <a:rPr lang="en" sz="800" dirty="0">
                <a:solidFill>
                  <a:srgbClr val="000000"/>
                </a:solidFill>
                <a:latin typeface="Arial"/>
                <a:ea typeface="Arial"/>
                <a:cs typeface="Arial"/>
                <a:sym typeface="Arial"/>
              </a:rPr>
              <a:t>,  and A. C. </a:t>
            </a:r>
            <a:r>
              <a:rPr lang="en" sz="800" dirty="0" err="1">
                <a:solidFill>
                  <a:srgbClr val="000000"/>
                </a:solidFill>
                <a:latin typeface="Arial"/>
                <a:ea typeface="Arial"/>
                <a:cs typeface="Arial"/>
                <a:sym typeface="Arial"/>
              </a:rPr>
              <a:t>Courville</a:t>
            </a:r>
            <a:r>
              <a:rPr lang="en" sz="800" dirty="0">
                <a:solidFill>
                  <a:srgbClr val="000000"/>
                </a:solidFill>
                <a:latin typeface="Arial"/>
                <a:ea typeface="Arial"/>
                <a:cs typeface="Arial"/>
                <a:sym typeface="Arial"/>
              </a:rPr>
              <a:t>.  Improved training of </a:t>
            </a:r>
            <a:r>
              <a:rPr lang="en" sz="800" dirty="0" err="1">
                <a:solidFill>
                  <a:srgbClr val="000000"/>
                </a:solidFill>
                <a:latin typeface="Arial"/>
                <a:ea typeface="Arial"/>
                <a:cs typeface="Arial"/>
                <a:sym typeface="Arial"/>
              </a:rPr>
              <a:t>wasserstein</a:t>
            </a:r>
            <a:r>
              <a:rPr lang="en" sz="800" dirty="0">
                <a:solidFill>
                  <a:srgbClr val="000000"/>
                </a:solidFill>
                <a:latin typeface="Arial"/>
                <a:ea typeface="Arial"/>
                <a:cs typeface="Arial"/>
                <a:sym typeface="Arial"/>
              </a:rPr>
              <a:t> </a:t>
            </a:r>
            <a:r>
              <a:rPr lang="en" sz="800" dirty="0" err="1">
                <a:solidFill>
                  <a:srgbClr val="000000"/>
                </a:solidFill>
                <a:latin typeface="Arial"/>
                <a:ea typeface="Arial"/>
                <a:cs typeface="Arial"/>
                <a:sym typeface="Arial"/>
              </a:rPr>
              <a:t>gans</a:t>
            </a:r>
            <a:r>
              <a:rPr lang="en" sz="800" dirty="0">
                <a:solidFill>
                  <a:srgbClr val="000000"/>
                </a:solidFill>
                <a:latin typeface="Arial"/>
                <a:ea typeface="Arial"/>
                <a:cs typeface="Arial"/>
                <a:sym typeface="Arial"/>
              </a:rPr>
              <a:t>.  In Advances in neural information processing systems,  pages 5767–5777, 2017</a:t>
            </a:r>
            <a:endParaRPr sz="8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800" dirty="0">
                <a:solidFill>
                  <a:srgbClr val="000000"/>
                </a:solidFill>
                <a:latin typeface="Arial"/>
                <a:ea typeface="Arial"/>
                <a:cs typeface="Arial"/>
                <a:sym typeface="Arial"/>
              </a:rPr>
              <a:t>[7]  P.  Isola,  J.-Y.  Zhu,  T.  Zhou,  and  A.  A.  </a:t>
            </a:r>
            <a:r>
              <a:rPr lang="en" sz="800" dirty="0" err="1">
                <a:solidFill>
                  <a:srgbClr val="000000"/>
                </a:solidFill>
                <a:latin typeface="Arial"/>
                <a:ea typeface="Arial"/>
                <a:cs typeface="Arial"/>
                <a:sym typeface="Arial"/>
              </a:rPr>
              <a:t>Efros</a:t>
            </a:r>
            <a:r>
              <a:rPr lang="en" sz="800" dirty="0">
                <a:solidFill>
                  <a:srgbClr val="000000"/>
                </a:solidFill>
                <a:latin typeface="Arial"/>
                <a:ea typeface="Arial"/>
                <a:cs typeface="Arial"/>
                <a:sym typeface="Arial"/>
              </a:rPr>
              <a:t>.   Image-to-image translation with conditional adversarial networks.  In Proceedings of the IEEE conference on computer vision and pattern recognition, pages 1125–1134, 2017</a:t>
            </a:r>
            <a:endParaRPr sz="8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800" dirty="0">
                <a:solidFill>
                  <a:srgbClr val="000000"/>
                </a:solidFill>
                <a:latin typeface="Arial"/>
                <a:ea typeface="Arial"/>
                <a:cs typeface="Arial"/>
                <a:sym typeface="Arial"/>
              </a:rPr>
              <a:t>[8] R. F. Murphy.   Building cell models and simulations from microscope images. Methods, 96:33–39, 2016.</a:t>
            </a:r>
            <a:endParaRPr sz="800"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800" dirty="0">
                <a:solidFill>
                  <a:srgbClr val="000000"/>
                </a:solidFill>
                <a:latin typeface="Arial"/>
                <a:ea typeface="Arial"/>
                <a:cs typeface="Arial"/>
                <a:sym typeface="Arial"/>
              </a:rPr>
              <a:t>[9] J.  Dodgson,  A.  </a:t>
            </a:r>
            <a:r>
              <a:rPr lang="en" sz="800" dirty="0" err="1">
                <a:solidFill>
                  <a:srgbClr val="000000"/>
                </a:solidFill>
                <a:latin typeface="Arial"/>
                <a:ea typeface="Arial"/>
                <a:cs typeface="Arial"/>
                <a:sym typeface="Arial"/>
              </a:rPr>
              <a:t>Chessel</a:t>
            </a:r>
            <a:r>
              <a:rPr lang="en" sz="800" dirty="0">
                <a:solidFill>
                  <a:srgbClr val="000000"/>
                </a:solidFill>
                <a:latin typeface="Arial"/>
                <a:ea typeface="Arial"/>
                <a:cs typeface="Arial"/>
                <a:sym typeface="Arial"/>
              </a:rPr>
              <a:t>,  F.  </a:t>
            </a:r>
            <a:r>
              <a:rPr lang="en" sz="800" dirty="0" err="1">
                <a:solidFill>
                  <a:srgbClr val="000000"/>
                </a:solidFill>
                <a:latin typeface="Arial"/>
                <a:ea typeface="Arial"/>
                <a:cs typeface="Arial"/>
                <a:sym typeface="Arial"/>
              </a:rPr>
              <a:t>Vaggi</a:t>
            </a:r>
            <a:r>
              <a:rPr lang="en" sz="800" dirty="0">
                <a:solidFill>
                  <a:srgbClr val="000000"/>
                </a:solidFill>
                <a:latin typeface="Arial"/>
                <a:ea typeface="Arial"/>
                <a:cs typeface="Arial"/>
                <a:sym typeface="Arial"/>
              </a:rPr>
              <a:t>,  M.  </a:t>
            </a:r>
            <a:r>
              <a:rPr lang="en" sz="800" dirty="0" err="1">
                <a:solidFill>
                  <a:srgbClr val="000000"/>
                </a:solidFill>
                <a:latin typeface="Arial"/>
                <a:ea typeface="Arial"/>
                <a:cs typeface="Arial"/>
                <a:sym typeface="Arial"/>
              </a:rPr>
              <a:t>Giordan</a:t>
            </a:r>
            <a:r>
              <a:rPr lang="en" sz="800" dirty="0">
                <a:solidFill>
                  <a:srgbClr val="000000"/>
                </a:solidFill>
                <a:latin typeface="Arial"/>
                <a:ea typeface="Arial"/>
                <a:cs typeface="Arial"/>
                <a:sym typeface="Arial"/>
              </a:rPr>
              <a:t>,  M.  Yamamoto, K. Arai, M. Madrid, M. </a:t>
            </a:r>
            <a:r>
              <a:rPr lang="en" sz="800" dirty="0" err="1">
                <a:solidFill>
                  <a:srgbClr val="000000"/>
                </a:solidFill>
                <a:latin typeface="Arial"/>
                <a:ea typeface="Arial"/>
                <a:cs typeface="Arial"/>
                <a:sym typeface="Arial"/>
              </a:rPr>
              <a:t>Geymonat</a:t>
            </a:r>
            <a:r>
              <a:rPr lang="en" sz="800" dirty="0">
                <a:solidFill>
                  <a:srgbClr val="000000"/>
                </a:solidFill>
                <a:latin typeface="Arial"/>
                <a:ea typeface="Arial"/>
                <a:cs typeface="Arial"/>
                <a:sym typeface="Arial"/>
              </a:rPr>
              <a:t>, J. F. </a:t>
            </a:r>
            <a:r>
              <a:rPr lang="en" sz="800" dirty="0" err="1">
                <a:solidFill>
                  <a:srgbClr val="000000"/>
                </a:solidFill>
                <a:latin typeface="Arial"/>
                <a:ea typeface="Arial"/>
                <a:cs typeface="Arial"/>
                <a:sym typeface="Arial"/>
              </a:rPr>
              <a:t>Abenza</a:t>
            </a:r>
            <a:r>
              <a:rPr lang="en" sz="800" dirty="0">
                <a:solidFill>
                  <a:srgbClr val="000000"/>
                </a:solidFill>
                <a:latin typeface="Arial"/>
                <a:ea typeface="Arial"/>
                <a:cs typeface="Arial"/>
                <a:sym typeface="Arial"/>
              </a:rPr>
              <a:t>, J.  </a:t>
            </a:r>
            <a:r>
              <a:rPr lang="en" sz="800" dirty="0" err="1">
                <a:solidFill>
                  <a:srgbClr val="000000"/>
                </a:solidFill>
                <a:latin typeface="Arial"/>
                <a:ea typeface="Arial"/>
                <a:cs typeface="Arial"/>
                <a:sym typeface="Arial"/>
              </a:rPr>
              <a:t>Cansado</a:t>
            </a:r>
            <a:r>
              <a:rPr lang="en" sz="800" dirty="0">
                <a:solidFill>
                  <a:srgbClr val="000000"/>
                </a:solidFill>
                <a:latin typeface="Arial"/>
                <a:ea typeface="Arial"/>
                <a:cs typeface="Arial"/>
                <a:sym typeface="Arial"/>
              </a:rPr>
              <a:t>,  M.  Sato,  A.  </a:t>
            </a:r>
            <a:r>
              <a:rPr lang="en" sz="800" dirty="0" err="1">
                <a:solidFill>
                  <a:srgbClr val="000000"/>
                </a:solidFill>
                <a:latin typeface="Arial"/>
                <a:ea typeface="Arial"/>
                <a:cs typeface="Arial"/>
                <a:sym typeface="Arial"/>
              </a:rPr>
              <a:t>Csikasz</a:t>
            </a:r>
            <a:r>
              <a:rPr lang="en" sz="800" dirty="0">
                <a:solidFill>
                  <a:srgbClr val="000000"/>
                </a:solidFill>
                <a:latin typeface="Arial"/>
                <a:ea typeface="Arial"/>
                <a:cs typeface="Arial"/>
                <a:sym typeface="Arial"/>
              </a:rPr>
              <a:t>-Nagy,  and  R.  E.  Carazo Salas. Reconstructing  regulatory  pathways  by  systematically  mapping  protein  localization  interdependency  networks. bioRxiv:11674, 2017.</a:t>
            </a:r>
          </a:p>
          <a:p>
            <a:pPr marL="0" indent="0">
              <a:lnSpc>
                <a:spcPct val="150000"/>
              </a:lnSpc>
              <a:buNone/>
            </a:pPr>
            <a:r>
              <a:rPr lang="en-US" altLang="zh-CN" sz="800" dirty="0"/>
              <a:t>[</a:t>
            </a:r>
            <a:r>
              <a:rPr lang="en-US" altLang="zh-CN" sz="800" dirty="0">
                <a:solidFill>
                  <a:srgbClr val="000000"/>
                </a:solidFill>
                <a:latin typeface="Arial"/>
                <a:cs typeface="Arial"/>
              </a:rPr>
              <a:t>10] </a:t>
            </a:r>
            <a:r>
              <a:rPr lang="en-US" altLang="zh-CN" sz="800" dirty="0">
                <a:solidFill>
                  <a:srgbClr val="000000"/>
                </a:solidFill>
                <a:latin typeface="Arial"/>
                <a:cs typeface="Arial"/>
                <a:hlinkClick r:id="rId3">
                  <a:extLst>
                    <a:ext uri="{A12FA001-AC4F-418D-AE19-62706E023703}">
                      <ahyp:hlinkClr xmlns:ahyp="http://schemas.microsoft.com/office/drawing/2018/hyperlinkcolor" val="tx"/>
                    </a:ext>
                  </a:extLst>
                </a:hlinkClick>
              </a:rPr>
              <a:t>https://commons.wikimedia.org/wiki</a:t>
            </a:r>
            <a:endParaRPr lang="en-US" altLang="zh-CN" sz="800" dirty="0">
              <a:solidFill>
                <a:srgbClr val="000000"/>
              </a:solidFill>
              <a:latin typeface="Arial"/>
              <a:cs typeface="Arial"/>
            </a:endParaRPr>
          </a:p>
          <a:p>
            <a:pPr marL="0" indent="0">
              <a:lnSpc>
                <a:spcPct val="150000"/>
              </a:lnSpc>
              <a:buNone/>
            </a:pPr>
            <a:r>
              <a:rPr lang="en-US" altLang="zh-CN" sz="800" dirty="0">
                <a:solidFill>
                  <a:srgbClr val="000000"/>
                </a:solidFill>
                <a:latin typeface="Arial"/>
                <a:cs typeface="Arial"/>
              </a:rPr>
              <a:t>[11]</a:t>
            </a:r>
            <a:r>
              <a:rPr lang="en-US" altLang="zh-CN" sz="800" dirty="0">
                <a:solidFill>
                  <a:srgbClr val="000000"/>
                </a:solidFill>
                <a:latin typeface="Arial"/>
                <a:cs typeface="Arial"/>
                <a:sym typeface="Roboto"/>
                <a:hlinkClick r:id="rId4">
                  <a:extLst>
                    <a:ext uri="{A12FA001-AC4F-418D-AE19-62706E023703}">
                      <ahyp:hlinkClr xmlns:ahyp="http://schemas.microsoft.com/office/drawing/2018/hyperlinkcolor" val="tx"/>
                    </a:ext>
                  </a:extLst>
                </a:hlinkClick>
              </a:rPr>
              <a:t>http://yann.lecun.com/exdb/mnist/</a:t>
            </a:r>
            <a:endParaRPr lang="en-US" altLang="zh-CN" sz="800" dirty="0">
              <a:solidFill>
                <a:srgbClr val="000000"/>
              </a:solidFill>
              <a:latin typeface="Arial"/>
              <a:cs typeface="Arial"/>
            </a:endParaRPr>
          </a:p>
          <a:p>
            <a:pPr marL="0" lvl="0" indent="0" algn="l" rtl="0">
              <a:spcBef>
                <a:spcPts val="1600"/>
              </a:spcBef>
              <a:spcAft>
                <a:spcPts val="1600"/>
              </a:spcAft>
              <a:buNone/>
            </a:pPr>
            <a:endParaRPr dirty="0"/>
          </a:p>
        </p:txBody>
      </p:sp>
      <p:sp>
        <p:nvSpPr>
          <p:cNvPr id="2" name="灯片编号占位符 1">
            <a:extLst>
              <a:ext uri="{FF2B5EF4-FFF2-40B4-BE49-F238E27FC236}">
                <a16:creationId xmlns:a16="http://schemas.microsoft.com/office/drawing/2014/main" id="{957360E8-0663-474E-8FA4-DF72CC45A5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39"/>
          <p:cNvSpPr txBox="1">
            <a:spLocks noGrp="1"/>
          </p:cNvSpPr>
          <p:nvPr>
            <p:ph type="body" idx="1"/>
          </p:nvPr>
        </p:nvSpPr>
        <p:spPr>
          <a:xfrm>
            <a:off x="729450" y="2078875"/>
            <a:ext cx="7688700" cy="3148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900" dirty="0">
              <a:solidFill>
                <a:srgbClr val="000000"/>
              </a:solidFill>
              <a:latin typeface="Arial"/>
              <a:ea typeface="Arial"/>
              <a:cs typeface="Arial"/>
              <a:sym typeface="Arial"/>
            </a:endParaRPr>
          </a:p>
          <a:p>
            <a:pPr marL="0" lvl="0" indent="0" algn="l" rtl="0">
              <a:spcBef>
                <a:spcPts val="1600"/>
              </a:spcBef>
              <a:spcAft>
                <a:spcPts val="1600"/>
              </a:spcAft>
              <a:buNone/>
            </a:pPr>
            <a:endParaRPr dirty="0"/>
          </a:p>
        </p:txBody>
      </p:sp>
      <p:sp>
        <p:nvSpPr>
          <p:cNvPr id="2" name="灯片编号占位符 1">
            <a:extLst>
              <a:ext uri="{FF2B5EF4-FFF2-40B4-BE49-F238E27FC236}">
                <a16:creationId xmlns:a16="http://schemas.microsoft.com/office/drawing/2014/main" id="{E45BE938-4569-EB4A-B3F6-F20BA28FF5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矩形 2">
            <a:extLst>
              <a:ext uri="{FF2B5EF4-FFF2-40B4-BE49-F238E27FC236}">
                <a16:creationId xmlns:a16="http://schemas.microsoft.com/office/drawing/2014/main" id="{E5890FAE-1595-5047-BEB2-A131A1D7361C}"/>
              </a:ext>
            </a:extLst>
          </p:cNvPr>
          <p:cNvSpPr/>
          <p:nvPr/>
        </p:nvSpPr>
        <p:spPr>
          <a:xfrm>
            <a:off x="611298" y="1679529"/>
            <a:ext cx="6799002" cy="3947491"/>
          </a:xfrm>
          <a:prstGeom prst="rect">
            <a:avLst/>
          </a:prstGeom>
          <a:noFill/>
          <a:ln>
            <a:noFill/>
          </a:ln>
        </p:spPr>
        <p:txBody>
          <a:bodyPr spcFirstLastPara="1" vert="horz" wrap="square" lIns="91425" tIns="91425" rIns="91425" bIns="91425" rtlCol="0" anchor="t" anchorCtr="0">
            <a:noAutofit/>
          </a:bodyPr>
          <a:lstStyle/>
          <a:p>
            <a:pPr defTabSz="342900">
              <a:lnSpc>
                <a:spcPct val="150000"/>
              </a:lnSpc>
              <a:buClr>
                <a:schemeClr val="accent2"/>
              </a:buClr>
              <a:buSzPts val="1300"/>
            </a:pPr>
            <a:r>
              <a:rPr lang="en-US" altLang="zh-CN" sz="800" kern="1200" dirty="0"/>
              <a:t>[12]</a:t>
            </a:r>
            <a:r>
              <a:rPr lang="en-US" altLang="zh-CN" sz="800" kern="1200" dirty="0" err="1"/>
              <a:t>D.A.VanValen,T.Kudo,K.M.Lane,D.N.Macklin,N.T</a:t>
            </a:r>
            <a:r>
              <a:rPr lang="en-US" altLang="zh-CN" sz="800" kern="1200" dirty="0"/>
              <a:t>. Quach, M. M. </a:t>
            </a:r>
            <a:r>
              <a:rPr lang="en-US" altLang="zh-CN" sz="800" kern="1200" dirty="0" err="1"/>
              <a:t>DeFelice</a:t>
            </a:r>
            <a:r>
              <a:rPr lang="en-US" altLang="zh-CN" sz="800" kern="1200" dirty="0"/>
              <a:t>, I. </a:t>
            </a:r>
            <a:r>
              <a:rPr lang="en-US" altLang="zh-CN" sz="800" kern="1200" dirty="0" err="1"/>
              <a:t>Maayan</a:t>
            </a:r>
            <a:r>
              <a:rPr lang="en-US" altLang="zh-CN" sz="800" kern="1200" dirty="0"/>
              <a:t>, Y. </a:t>
            </a:r>
            <a:r>
              <a:rPr lang="en-US" altLang="zh-CN" sz="800" kern="1200" dirty="0" err="1"/>
              <a:t>Tanouchi</a:t>
            </a:r>
            <a:r>
              <a:rPr lang="en-US" altLang="zh-CN" sz="800" kern="1200" dirty="0"/>
              <a:t>, E. A. Ash- ley, and M. W. Covert. Deep Learning Automates the Quan- </a:t>
            </a:r>
            <a:r>
              <a:rPr lang="en-US" altLang="zh-CN" sz="800" kern="1200" dirty="0" err="1"/>
              <a:t>titative</a:t>
            </a:r>
            <a:r>
              <a:rPr lang="en-US" altLang="zh-CN" sz="800" kern="1200" dirty="0"/>
              <a:t> Analysis of Individual Cells in Live-Cell Imaging Ex- </a:t>
            </a:r>
            <a:r>
              <a:rPr lang="en-US" altLang="zh-CN" sz="800" kern="1200" dirty="0" err="1"/>
              <a:t>periments</a:t>
            </a:r>
            <a:r>
              <a:rPr lang="en-US" altLang="zh-CN" sz="800" kern="1200" dirty="0"/>
              <a:t>. PLOS Computational Biology, 12(11):e1005177, 2016. </a:t>
            </a:r>
          </a:p>
          <a:p>
            <a:pPr defTabSz="342900">
              <a:lnSpc>
                <a:spcPct val="150000"/>
              </a:lnSpc>
              <a:buClr>
                <a:schemeClr val="accent2"/>
              </a:buClr>
              <a:buSzPts val="1300"/>
            </a:pPr>
            <a:r>
              <a:rPr lang="en-US" altLang="zh-CN" sz="800" kern="1200" dirty="0"/>
              <a:t>[13]V. </a:t>
            </a:r>
            <a:r>
              <a:rPr lang="en-US" altLang="zh-CN" sz="800" kern="1200" dirty="0" err="1"/>
              <a:t>Ljosa</a:t>
            </a:r>
            <a:r>
              <a:rPr lang="en-US" altLang="zh-CN" sz="800" kern="1200" dirty="0"/>
              <a:t>, K. L. </a:t>
            </a:r>
            <a:r>
              <a:rPr lang="en-US" altLang="zh-CN" sz="800" kern="1200" dirty="0" err="1"/>
              <a:t>Sokolnicki</a:t>
            </a:r>
            <a:r>
              <a:rPr lang="en-US" altLang="zh-CN" sz="800" kern="1200" dirty="0"/>
              <a:t>, and A. E. Carpenter. Annotated high-throughput microscopy image sets for validation. Na- </a:t>
            </a:r>
            <a:r>
              <a:rPr lang="en-US" altLang="zh-CN" sz="800" kern="1200" dirty="0" err="1"/>
              <a:t>ture</a:t>
            </a:r>
            <a:r>
              <a:rPr lang="en-US" altLang="zh-CN" sz="800" kern="1200" dirty="0"/>
              <a:t> Methods, 9(7):637, 2012. </a:t>
            </a:r>
          </a:p>
          <a:p>
            <a:pPr defTabSz="342900">
              <a:lnSpc>
                <a:spcPct val="150000"/>
              </a:lnSpc>
              <a:buClr>
                <a:schemeClr val="accent2"/>
              </a:buClr>
              <a:buSzPts val="1300"/>
            </a:pPr>
            <a:r>
              <a:rPr lang="en-US" altLang="zh-CN" sz="800" kern="1200" dirty="0"/>
              <a:t>[14]E. Williams, J. Moore, S. W. Li, G. </a:t>
            </a:r>
            <a:r>
              <a:rPr lang="en-US" altLang="zh-CN" sz="800" kern="1200" dirty="0" err="1"/>
              <a:t>Rustici</a:t>
            </a:r>
            <a:r>
              <a:rPr lang="en-US" altLang="zh-CN" sz="800" kern="1200" dirty="0"/>
              <a:t>, A. </a:t>
            </a:r>
            <a:r>
              <a:rPr lang="en-US" altLang="zh-CN" sz="800" kern="1200" dirty="0" err="1"/>
              <a:t>Tarkowska</a:t>
            </a:r>
            <a:r>
              <a:rPr lang="en-US" altLang="zh-CN" sz="800" kern="1200" dirty="0"/>
              <a:t>, A. </a:t>
            </a:r>
            <a:r>
              <a:rPr lang="en-US" altLang="zh-CN" sz="800" kern="1200" dirty="0" err="1"/>
              <a:t>Chessel</a:t>
            </a:r>
            <a:r>
              <a:rPr lang="en-US" altLang="zh-CN" sz="800" kern="1200" dirty="0"/>
              <a:t>, S. Leo, B. </a:t>
            </a:r>
            <a:r>
              <a:rPr lang="en-US" altLang="zh-CN" sz="800" kern="1200" dirty="0" err="1"/>
              <a:t>Antal</a:t>
            </a:r>
            <a:r>
              <a:rPr lang="en-US" altLang="zh-CN" sz="800" kern="1200" dirty="0"/>
              <a:t>, R. K. Ferguson, U. </a:t>
            </a:r>
            <a:r>
              <a:rPr lang="en-US" altLang="zh-CN" sz="800" kern="1200" dirty="0" err="1"/>
              <a:t>Sarkans</a:t>
            </a:r>
            <a:r>
              <a:rPr lang="en-US" altLang="zh-CN" sz="800" kern="1200" dirty="0"/>
              <a:t>, A. </a:t>
            </a:r>
            <a:r>
              <a:rPr lang="en-US" altLang="zh-CN" sz="800" kern="1200" dirty="0" err="1"/>
              <a:t>Brazma</a:t>
            </a:r>
            <a:r>
              <a:rPr lang="en-US" altLang="zh-CN" sz="800" kern="1200" dirty="0"/>
              <a:t>, R. E. Carazo Salas, and J. </a:t>
            </a:r>
            <a:r>
              <a:rPr lang="en-US" altLang="zh-CN" sz="800" kern="1200" dirty="0" err="1"/>
              <a:t>Swedlow</a:t>
            </a:r>
            <a:r>
              <a:rPr lang="en-US" altLang="zh-CN" sz="800" kern="1200" dirty="0"/>
              <a:t>. The </a:t>
            </a:r>
            <a:r>
              <a:rPr lang="en-US" altLang="zh-CN" sz="800" kern="1200" dirty="0" err="1"/>
              <a:t>Im</a:t>
            </a:r>
            <a:r>
              <a:rPr lang="en-US" altLang="zh-CN" sz="800" kern="1200" dirty="0"/>
              <a:t>- age Data Resource: A scalable platform for biological image data access, integration, and dissemination. Nature Methods, 14:775–781, 2017.</a:t>
            </a:r>
          </a:p>
          <a:p>
            <a:pPr defTabSz="342900">
              <a:lnSpc>
                <a:spcPct val="150000"/>
              </a:lnSpc>
              <a:buClr>
                <a:schemeClr val="accent2"/>
              </a:buClr>
              <a:buSzPts val="1300"/>
            </a:pPr>
            <a:r>
              <a:rPr lang="en-US" altLang="zh-CN" sz="800" kern="1200" dirty="0"/>
              <a:t>[15] </a:t>
            </a:r>
            <a:r>
              <a:rPr lang="en-US" altLang="zh-CN" sz="800" kern="1200" dirty="0" err="1"/>
              <a:t>Arjovsky</a:t>
            </a:r>
            <a:r>
              <a:rPr lang="en-US" altLang="zh-CN" sz="800" kern="1200" dirty="0"/>
              <a:t>, M., </a:t>
            </a:r>
            <a:r>
              <a:rPr lang="en-US" altLang="zh-CN" sz="800" kern="1200" dirty="0" err="1"/>
              <a:t>Chintala</a:t>
            </a:r>
            <a:r>
              <a:rPr lang="en-US" altLang="zh-CN" sz="800" kern="1200" dirty="0"/>
              <a:t>, S. and </a:t>
            </a:r>
            <a:r>
              <a:rPr lang="en-US" altLang="zh-CN" sz="800" kern="1200" dirty="0" err="1"/>
              <a:t>Bottou</a:t>
            </a:r>
            <a:r>
              <a:rPr lang="en-US" altLang="zh-CN" sz="800" kern="1200" dirty="0"/>
              <a:t>, L., 2017. Wasserstein </a:t>
            </a:r>
            <a:r>
              <a:rPr lang="en-US" altLang="zh-CN" sz="800" kern="1200" dirty="0" err="1"/>
              <a:t>gan</a:t>
            </a:r>
            <a:r>
              <a:rPr lang="en-US" altLang="zh-CN" sz="800" kern="1200" dirty="0"/>
              <a:t>. </a:t>
            </a:r>
            <a:r>
              <a:rPr lang="en-US" altLang="zh-CN" sz="800" kern="1200" dirty="0" err="1"/>
              <a:t>arXiv</a:t>
            </a:r>
            <a:r>
              <a:rPr lang="en-US" altLang="zh-CN" sz="800" kern="1200" dirty="0"/>
              <a:t> preprint arXiv:1701.07875.</a:t>
            </a:r>
          </a:p>
          <a:p>
            <a:pPr defTabSz="342900">
              <a:lnSpc>
                <a:spcPct val="150000"/>
              </a:lnSpc>
              <a:buClr>
                <a:schemeClr val="accent2"/>
              </a:buClr>
              <a:buSzPts val="1300"/>
            </a:pPr>
            <a:r>
              <a:rPr lang="en-US" altLang="zh-CN" sz="800" kern="1200" dirty="0"/>
              <a:t>[16] D. Lopez-Paz and M. </a:t>
            </a:r>
            <a:r>
              <a:rPr lang="en-US" altLang="zh-CN" sz="800" kern="1200" dirty="0" err="1"/>
              <a:t>Oquab</a:t>
            </a:r>
            <a:r>
              <a:rPr lang="en-US" altLang="zh-CN" sz="800" kern="1200" dirty="0"/>
              <a:t>. Revisiting classifier two- sample tests. In ICLR, arXiv:1610.06545v3, 2017. 2, 5</a:t>
            </a:r>
          </a:p>
          <a:p>
            <a:pPr defTabSz="342900">
              <a:lnSpc>
                <a:spcPct val="150000"/>
              </a:lnSpc>
              <a:buClr>
                <a:schemeClr val="accent2"/>
              </a:buClr>
              <a:buSzPts val="1300"/>
            </a:pPr>
            <a:endParaRPr lang="en-US" altLang="zh-CN" sz="800" kern="1200" dirty="0"/>
          </a:p>
          <a:p>
            <a:pPr defTabSz="342900">
              <a:lnSpc>
                <a:spcPct val="150000"/>
              </a:lnSpc>
              <a:buClr>
                <a:schemeClr val="accent2"/>
              </a:buClr>
              <a:buSzPts val="1300"/>
            </a:pPr>
            <a:endParaRPr lang="en-US" altLang="zh-CN" sz="800" kern="1200" dirty="0"/>
          </a:p>
          <a:p>
            <a:pPr defTabSz="342900">
              <a:lnSpc>
                <a:spcPct val="150000"/>
              </a:lnSpc>
              <a:buClr>
                <a:schemeClr val="accent2"/>
              </a:buClr>
              <a:buSzPts val="1300"/>
            </a:pPr>
            <a:endParaRPr lang="en-US" altLang="zh-CN" sz="800" kern="1200" dirty="0"/>
          </a:p>
          <a:p>
            <a:pPr defTabSz="342900">
              <a:lnSpc>
                <a:spcPct val="150000"/>
              </a:lnSpc>
              <a:buClr>
                <a:schemeClr val="accent2"/>
              </a:buClr>
              <a:buSzPts val="1300"/>
            </a:pPr>
            <a:endParaRPr lang="en-US" altLang="zh-CN" sz="800" kern="1200" dirty="0"/>
          </a:p>
          <a:p>
            <a:pPr defTabSz="342900">
              <a:lnSpc>
                <a:spcPct val="150000"/>
              </a:lnSpc>
              <a:buClr>
                <a:schemeClr val="accent2"/>
              </a:buClr>
              <a:buSzPts val="1300"/>
            </a:pPr>
            <a:endParaRPr lang="en-US" altLang="zh-CN" sz="800" kern="1200" dirty="0"/>
          </a:p>
          <a:p>
            <a:pPr defTabSz="342900">
              <a:lnSpc>
                <a:spcPct val="150000"/>
              </a:lnSpc>
              <a:buClr>
                <a:schemeClr val="accent2"/>
              </a:buClr>
              <a:buSzPts val="1300"/>
            </a:pPr>
            <a:endParaRPr lang="en-US" altLang="zh-CN" sz="800" kern="1200" dirty="0"/>
          </a:p>
          <a:p>
            <a:pPr defTabSz="342900">
              <a:lnSpc>
                <a:spcPct val="150000"/>
              </a:lnSpc>
              <a:buClr>
                <a:schemeClr val="accent2"/>
              </a:buClr>
              <a:buSzPts val="1300"/>
            </a:pPr>
            <a:endParaRPr lang="en-US" altLang="zh-CN" sz="800" kern="1200" dirty="0"/>
          </a:p>
        </p:txBody>
      </p:sp>
      <p:sp>
        <p:nvSpPr>
          <p:cNvPr id="6" name="Google Shape;306;p38">
            <a:extLst>
              <a:ext uri="{FF2B5EF4-FFF2-40B4-BE49-F238E27FC236}">
                <a16:creationId xmlns:a16="http://schemas.microsoft.com/office/drawing/2014/main" id="{1BB9A960-52EF-ED47-B3F3-779CE8008FC0}"/>
              </a:ext>
            </a:extLst>
          </p:cNvPr>
          <p:cNvSpPr txBox="1">
            <a:spLocks noGrp="1"/>
          </p:cNvSpPr>
          <p:nvPr>
            <p:ph type="title"/>
          </p:nvPr>
        </p:nvSpPr>
        <p:spPr>
          <a:xfrm>
            <a:off x="611298" y="677056"/>
            <a:ext cx="7688700" cy="535200"/>
          </a:xfrm>
          <a:prstGeom prst="rect">
            <a:avLst/>
          </a:prstGeom>
          <a:noFill/>
          <a:ln>
            <a:noFill/>
          </a:ln>
        </p:spPr>
        <p:txBody>
          <a:bodyPr spcFirstLastPara="1" vert="horz" wrap="square" lIns="91425" tIns="91425" rIns="91425" bIns="91425" rtlCol="0" anchor="t" anchorCtr="0">
            <a:noAutofit/>
          </a:bodyPr>
          <a:lstStyle/>
          <a:p>
            <a:pPr marL="146050">
              <a:lnSpc>
                <a:spcPct val="115000"/>
              </a:lnSpc>
              <a:buClr>
                <a:schemeClr val="accent2"/>
              </a:buClr>
              <a:buSzPts val="1300"/>
              <a:buFont typeface="Wingdings 2" panose="05020102010507070707" pitchFamily="18" charset="2"/>
            </a:pPr>
            <a:r>
              <a:rPr kumimoji="1" lang="en" sz="2800" b="1" cap="none" dirty="0">
                <a:solidFill>
                  <a:schemeClr val="tx1">
                    <a:lumMod val="75000"/>
                    <a:lumOff val="25000"/>
                  </a:schemeClr>
                </a:solidFill>
                <a:latin typeface="Calibri" panose="020F0502020204030204" pitchFamily="34" charset="0"/>
                <a:ea typeface="+mn-ea"/>
                <a:cs typeface="Calibri" panose="020F0502020204030204" pitchFamily="34" charset="0"/>
              </a:rPr>
              <a:t>References</a:t>
            </a:r>
            <a:endParaRPr kumimoji="1" sz="2800" b="1" cap="none" dirty="0">
              <a:solidFill>
                <a:schemeClr val="tx1">
                  <a:lumMod val="75000"/>
                  <a:lumOff val="25000"/>
                </a:schemeClr>
              </a:solidFill>
              <a:latin typeface="Calibri" panose="020F0502020204030204" pitchFamily="34" charset="0"/>
              <a:ea typeface="+mn-ea"/>
              <a:cs typeface="Calibri" panose="020F0502020204030204" pitchFamily="34" charset="0"/>
            </a:endParaRPr>
          </a:p>
          <a:p>
            <a:pPr marL="146050">
              <a:lnSpc>
                <a:spcPct val="115000"/>
              </a:lnSpc>
              <a:buClr>
                <a:schemeClr val="accent2"/>
              </a:buClr>
              <a:buSzPts val="1300"/>
              <a:buFont typeface="Wingdings 2" panose="05020102010507070707" pitchFamily="18" charset="2"/>
            </a:pPr>
            <a:endParaRPr kumimoji="1" sz="2800" b="1" cap="none" dirty="0">
              <a:solidFill>
                <a:schemeClr val="tx1">
                  <a:lumMod val="75000"/>
                  <a:lumOff val="25000"/>
                </a:schemeClr>
              </a:solidFill>
              <a:latin typeface="Calibri" panose="020F0502020204030204" pitchFamily="34" charset="0"/>
              <a:ea typeface="+mn-ea"/>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0" name="Google Shape;170;p26"/>
          <p:cNvPicPr preferRelativeResize="0"/>
          <p:nvPr/>
        </p:nvPicPr>
        <p:blipFill>
          <a:blip r:embed="rId3">
            <a:alphaModFix/>
          </a:blip>
          <a:stretch>
            <a:fillRect/>
          </a:stretch>
        </p:blipFill>
        <p:spPr>
          <a:xfrm>
            <a:off x="6348025" y="3000225"/>
            <a:ext cx="571500" cy="304800"/>
          </a:xfrm>
          <a:prstGeom prst="rect">
            <a:avLst/>
          </a:prstGeom>
          <a:noFill/>
          <a:ln>
            <a:noFill/>
          </a:ln>
        </p:spPr>
      </p:pic>
      <p:pic>
        <p:nvPicPr>
          <p:cNvPr id="171" name="Google Shape;171;p26"/>
          <p:cNvPicPr preferRelativeResize="0"/>
          <p:nvPr/>
        </p:nvPicPr>
        <p:blipFill>
          <a:blip r:embed="rId4">
            <a:alphaModFix/>
          </a:blip>
          <a:stretch>
            <a:fillRect/>
          </a:stretch>
        </p:blipFill>
        <p:spPr>
          <a:xfrm>
            <a:off x="2681320" y="1923703"/>
            <a:ext cx="1646875" cy="1889675"/>
          </a:xfrm>
          <a:prstGeom prst="rect">
            <a:avLst/>
          </a:prstGeom>
          <a:noFill/>
          <a:ln>
            <a:noFill/>
          </a:ln>
        </p:spPr>
      </p:pic>
      <p:sp>
        <p:nvSpPr>
          <p:cNvPr id="172" name="Google Shape;172;p26"/>
          <p:cNvSpPr txBox="1"/>
          <p:nvPr/>
        </p:nvSpPr>
        <p:spPr>
          <a:xfrm>
            <a:off x="4883225" y="1314981"/>
            <a:ext cx="3734400" cy="32118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dirty="0">
              <a:latin typeface="Lato"/>
              <a:ea typeface="Lato"/>
              <a:cs typeface="Lato"/>
              <a:sym typeface="Lato"/>
            </a:endParaRPr>
          </a:p>
          <a:p>
            <a:pPr>
              <a:lnSpc>
                <a:spcPct val="150000"/>
              </a:lnSpc>
            </a:pPr>
            <a:r>
              <a:rPr lang="en" b="1" dirty="0">
                <a:latin typeface="Calibri" panose="020F0502020204030204" pitchFamily="34" charset="0"/>
                <a:cs typeface="Calibri" panose="020F0502020204030204" pitchFamily="34" charset="0"/>
                <a:sym typeface="Lato"/>
              </a:rPr>
              <a:t>Fission Yeast Cells: </a:t>
            </a:r>
            <a:r>
              <a:rPr lang="en" dirty="0">
                <a:solidFill>
                  <a:schemeClr val="tx1">
                    <a:lumMod val="85000"/>
                    <a:lumOff val="15000"/>
                  </a:schemeClr>
                </a:solidFill>
                <a:latin typeface="Calibri" panose="020F0502020204030204" pitchFamily="34" charset="0"/>
                <a:cs typeface="Calibri" panose="020F0502020204030204" pitchFamily="34" charset="0"/>
                <a:sym typeface="Lato"/>
              </a:rPr>
              <a:t>Rod shaped unicellular eukaryotes with spherical hemisphere caps that grows in bipolar direction until reach their final length.</a:t>
            </a:r>
            <a:endParaRPr dirty="0">
              <a:solidFill>
                <a:schemeClr val="tx1">
                  <a:lumMod val="85000"/>
                  <a:lumOff val="15000"/>
                </a:schemeClr>
              </a:solidFill>
              <a:latin typeface="Calibri" panose="020F0502020204030204" pitchFamily="34" charset="0"/>
              <a:cs typeface="Calibri" panose="020F0502020204030204" pitchFamily="34" charset="0"/>
              <a:sym typeface="Lato"/>
            </a:endParaRPr>
          </a:p>
          <a:p>
            <a:pPr marL="0" lvl="0" indent="0" algn="l" rtl="0">
              <a:lnSpc>
                <a:spcPct val="115000"/>
              </a:lnSpc>
              <a:spcBef>
                <a:spcPts val="1200"/>
              </a:spcBef>
              <a:spcAft>
                <a:spcPts val="0"/>
              </a:spcAft>
              <a:buNone/>
            </a:pPr>
            <a:endParaRPr sz="1300" dirty="0">
              <a:latin typeface="Calibri" panose="020F0502020204030204" pitchFamily="34" charset="0"/>
              <a:ea typeface="Lato"/>
              <a:cs typeface="Calibri" panose="020F0502020204030204" pitchFamily="34" charset="0"/>
              <a:sym typeface="Lato"/>
            </a:endParaRPr>
          </a:p>
          <a:p>
            <a:pPr marL="0" lvl="0" indent="0" algn="l" rtl="0">
              <a:lnSpc>
                <a:spcPct val="115000"/>
              </a:lnSpc>
              <a:spcBef>
                <a:spcPts val="1200"/>
              </a:spcBef>
              <a:spcAft>
                <a:spcPts val="0"/>
              </a:spcAft>
              <a:buNone/>
            </a:pPr>
            <a:endParaRPr sz="1300" b="1" dirty="0">
              <a:latin typeface="Calibri" panose="020F0502020204030204" pitchFamily="34" charset="0"/>
              <a:ea typeface="Lato"/>
              <a:cs typeface="Calibri" panose="020F0502020204030204" pitchFamily="34" charset="0"/>
              <a:sym typeface="Lato"/>
            </a:endParaRPr>
          </a:p>
          <a:p>
            <a:pPr marL="0" lvl="0" indent="0" algn="l" rtl="0">
              <a:lnSpc>
                <a:spcPct val="115000"/>
              </a:lnSpc>
              <a:spcBef>
                <a:spcPts val="1200"/>
              </a:spcBef>
              <a:spcAft>
                <a:spcPts val="1200"/>
              </a:spcAft>
              <a:buNone/>
            </a:pPr>
            <a:r>
              <a:rPr lang="en" b="1" dirty="0">
                <a:latin typeface="Calibri" panose="020F0502020204030204" pitchFamily="34" charset="0"/>
                <a:cs typeface="Calibri" panose="020F0502020204030204" pitchFamily="34" charset="0"/>
                <a:sym typeface="Lato"/>
              </a:rPr>
              <a:t>Bgs4: </a:t>
            </a:r>
            <a:r>
              <a:rPr lang="en" dirty="0">
                <a:solidFill>
                  <a:schemeClr val="tx1">
                    <a:lumMod val="85000"/>
                    <a:lumOff val="15000"/>
                  </a:schemeClr>
                </a:solidFill>
                <a:latin typeface="Calibri" panose="020F0502020204030204" pitchFamily="34" charset="0"/>
                <a:cs typeface="Calibri" panose="020F0502020204030204" pitchFamily="34" charset="0"/>
                <a:sym typeface="Lato"/>
              </a:rPr>
              <a:t>The protein tagged in the red channel, is responsible for cell wall remodeling, and localizes to the areas of active growth of cells.</a:t>
            </a:r>
            <a:endParaRPr dirty="0">
              <a:solidFill>
                <a:schemeClr val="tx1">
                  <a:lumMod val="85000"/>
                  <a:lumOff val="15000"/>
                </a:schemeClr>
              </a:solidFill>
              <a:latin typeface="Calibri" panose="020F0502020204030204" pitchFamily="34" charset="0"/>
              <a:cs typeface="Calibri" panose="020F0502020204030204" pitchFamily="34" charset="0"/>
              <a:sym typeface="Lato"/>
            </a:endParaRPr>
          </a:p>
        </p:txBody>
      </p:sp>
      <p:sp>
        <p:nvSpPr>
          <p:cNvPr id="174" name="Google Shape;174;p26"/>
          <p:cNvSpPr txBox="1"/>
          <p:nvPr/>
        </p:nvSpPr>
        <p:spPr>
          <a:xfrm>
            <a:off x="398196" y="2042250"/>
            <a:ext cx="2257512" cy="1363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dirty="0">
                <a:latin typeface="Calibri" panose="020F0502020204030204" pitchFamily="34" charset="0"/>
                <a:ea typeface="Lato"/>
                <a:cs typeface="Calibri" panose="020F0502020204030204" pitchFamily="34" charset="0"/>
                <a:sym typeface="Lato"/>
              </a:rPr>
              <a:t>Fluorescence microscopy: </a:t>
            </a:r>
            <a:r>
              <a:rPr lang="en" dirty="0">
                <a:latin typeface="Calibri" panose="020F0502020204030204" pitchFamily="34" charset="0"/>
                <a:ea typeface="Lato"/>
                <a:cs typeface="Calibri" panose="020F0502020204030204" pitchFamily="34" charset="0"/>
                <a:sym typeface="Lato"/>
              </a:rPr>
              <a:t> </a:t>
            </a:r>
            <a:endParaRPr dirty="0">
              <a:latin typeface="Calibri" panose="020F0502020204030204" pitchFamily="34" charset="0"/>
              <a:ea typeface="Lato"/>
              <a:cs typeface="Calibri" panose="020F0502020204030204" pitchFamily="34" charset="0"/>
              <a:sym typeface="Lato"/>
            </a:endParaRPr>
          </a:p>
          <a:p>
            <a:pPr marL="0" lvl="0" indent="0" algn="l" rtl="0">
              <a:lnSpc>
                <a:spcPct val="150000"/>
              </a:lnSpc>
              <a:spcBef>
                <a:spcPts val="0"/>
              </a:spcBef>
              <a:spcAft>
                <a:spcPts val="0"/>
              </a:spcAft>
              <a:buNone/>
            </a:pPr>
            <a:r>
              <a:rPr lang="en" dirty="0">
                <a:solidFill>
                  <a:schemeClr val="tx1">
                    <a:lumMod val="85000"/>
                    <a:lumOff val="15000"/>
                  </a:schemeClr>
                </a:solidFill>
                <a:latin typeface="Calibri" panose="020F0502020204030204" pitchFamily="34" charset="0"/>
                <a:ea typeface="Lato"/>
                <a:cs typeface="Calibri" panose="020F0502020204030204" pitchFamily="34" charset="0"/>
                <a:sym typeface="Lato"/>
              </a:rPr>
              <a:t>An optical microscope that uses fluorescence compounds to generate images. </a:t>
            </a:r>
            <a:endParaRPr dirty="0">
              <a:solidFill>
                <a:schemeClr val="tx1">
                  <a:lumMod val="85000"/>
                  <a:lumOff val="15000"/>
                </a:schemeClr>
              </a:solidFill>
              <a:latin typeface="Calibri" panose="020F0502020204030204" pitchFamily="34" charset="0"/>
              <a:ea typeface="Lato"/>
              <a:cs typeface="Calibri" panose="020F0502020204030204" pitchFamily="34" charset="0"/>
              <a:sym typeface="Lato"/>
            </a:endParaRPr>
          </a:p>
        </p:txBody>
      </p:sp>
      <p:sp>
        <p:nvSpPr>
          <p:cNvPr id="2" name="灯片编号占位符 1">
            <a:extLst>
              <a:ext uri="{FF2B5EF4-FFF2-40B4-BE49-F238E27FC236}">
                <a16:creationId xmlns:a16="http://schemas.microsoft.com/office/drawing/2014/main" id="{2D3261F4-1B2D-734F-860D-4D84E34E70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10" name="文本占位符 2">
            <a:extLst>
              <a:ext uri="{FF2B5EF4-FFF2-40B4-BE49-F238E27FC236}">
                <a16:creationId xmlns:a16="http://schemas.microsoft.com/office/drawing/2014/main" id="{5CA63654-4658-5D4E-BB6F-7EF806E3537D}"/>
              </a:ext>
            </a:extLst>
          </p:cNvPr>
          <p:cNvSpPr>
            <a:spLocks noGrp="1"/>
          </p:cNvSpPr>
          <p:nvPr>
            <p:ph type="body" idx="1"/>
          </p:nvPr>
        </p:nvSpPr>
        <p:spPr>
          <a:xfrm>
            <a:off x="320980" y="540375"/>
            <a:ext cx="2693681" cy="735763"/>
          </a:xfrm>
        </p:spPr>
        <p:txBody>
          <a:bodyPr/>
          <a:lstStyle/>
          <a:p>
            <a:pPr marL="146050" indent="0">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Background</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1" name="文本占位符 2">
            <a:extLst>
              <a:ext uri="{FF2B5EF4-FFF2-40B4-BE49-F238E27FC236}">
                <a16:creationId xmlns:a16="http://schemas.microsoft.com/office/drawing/2014/main" id="{AC0CF26E-A72A-F94D-BA13-1EF9E724FAE8}"/>
              </a:ext>
            </a:extLst>
          </p:cNvPr>
          <p:cNvSpPr txBox="1">
            <a:spLocks/>
          </p:cNvSpPr>
          <p:nvPr/>
        </p:nvSpPr>
        <p:spPr>
          <a:xfrm>
            <a:off x="398196" y="1077068"/>
            <a:ext cx="3473641"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Fluorescence</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Imaging</a:t>
            </a:r>
            <a:endParaRPr kumimoji="1"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4" name="Google Shape;174;p26">
            <a:extLst>
              <a:ext uri="{FF2B5EF4-FFF2-40B4-BE49-F238E27FC236}">
                <a16:creationId xmlns:a16="http://schemas.microsoft.com/office/drawing/2014/main" id="{99472F91-835C-2E42-8FA1-BB4CD6F22A5D}"/>
              </a:ext>
            </a:extLst>
          </p:cNvPr>
          <p:cNvSpPr txBox="1"/>
          <p:nvPr/>
        </p:nvSpPr>
        <p:spPr>
          <a:xfrm>
            <a:off x="2541882" y="3779651"/>
            <a:ext cx="1925749" cy="13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800" dirty="0">
                <a:latin typeface="Times New Roman" panose="02020603050405020304" pitchFamily="18" charset="0"/>
                <a:ea typeface="Lato"/>
                <a:cs typeface="Times New Roman" panose="02020603050405020304" pitchFamily="18" charset="0"/>
                <a:sym typeface="Lato"/>
              </a:rPr>
              <a:t>Figure</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1:</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Multicolor</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fluorescence</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image</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of</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living</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HeLa</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cells[10]</a:t>
            </a:r>
            <a:endParaRPr sz="800" dirty="0">
              <a:latin typeface="Times New Roman" panose="02020603050405020304" pitchFamily="18" charset="0"/>
              <a:ea typeface="Lato"/>
              <a:cs typeface="Times New Roman" panose="02020603050405020304" pitchFamily="18" charset="0"/>
              <a:sym typeface="Lato"/>
            </a:endParaRPr>
          </a:p>
        </p:txBody>
      </p:sp>
      <p:sp>
        <p:nvSpPr>
          <p:cNvPr id="5" name="矩形 4">
            <a:extLst>
              <a:ext uri="{FF2B5EF4-FFF2-40B4-BE49-F238E27FC236}">
                <a16:creationId xmlns:a16="http://schemas.microsoft.com/office/drawing/2014/main" id="{F59138B3-6134-154F-892A-CAE44A50E01D}"/>
              </a:ext>
            </a:extLst>
          </p:cNvPr>
          <p:cNvSpPr/>
          <p:nvPr/>
        </p:nvSpPr>
        <p:spPr>
          <a:xfrm>
            <a:off x="5767189" y="3305025"/>
            <a:ext cx="1966472" cy="215444"/>
          </a:xfrm>
          <a:prstGeom prst="rect">
            <a:avLst/>
          </a:prstGeom>
        </p:spPr>
        <p:txBody>
          <a:bodyPr wrap="square">
            <a:spAutoFit/>
          </a:bodyPr>
          <a:lstStyle/>
          <a:p>
            <a:pPr lvl="0"/>
            <a:r>
              <a:rPr lang="en-US" altLang="zh-CN" sz="800" dirty="0">
                <a:latin typeface="Times New Roman" panose="02020603050405020304" pitchFamily="18" charset="0"/>
                <a:ea typeface="Lato"/>
                <a:cs typeface="Times New Roman" panose="02020603050405020304" pitchFamily="18" charset="0"/>
                <a:sym typeface="Lato"/>
              </a:rPr>
              <a:t>Figure</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2:</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Fission</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Yeast</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Cell</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Example[1]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7"/>
          <p:cNvSpPr txBox="1">
            <a:spLocks noGrp="1"/>
          </p:cNvSpPr>
          <p:nvPr>
            <p:ph type="body" idx="1"/>
          </p:nvPr>
        </p:nvSpPr>
        <p:spPr>
          <a:xfrm>
            <a:off x="588702" y="1908499"/>
            <a:ext cx="7947600" cy="2617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b="1" dirty="0">
                <a:solidFill>
                  <a:schemeClr val="tx1">
                    <a:lumMod val="85000"/>
                    <a:lumOff val="15000"/>
                  </a:schemeClr>
                </a:solidFill>
                <a:latin typeface="Calibri" panose="020F0502020204030204" pitchFamily="34" charset="0"/>
                <a:cs typeface="Calibri" panose="020F0502020204030204" pitchFamily="34" charset="0"/>
              </a:rPr>
              <a:t>Generative Adversarial Network (GAN)</a:t>
            </a:r>
            <a:r>
              <a:rPr lang="en" sz="1400" dirty="0">
                <a:solidFill>
                  <a:schemeClr val="tx1">
                    <a:lumMod val="85000"/>
                    <a:lumOff val="15000"/>
                  </a:schemeClr>
                </a:solidFill>
                <a:latin typeface="Calibri" panose="020F0502020204030204" pitchFamily="34" charset="0"/>
                <a:cs typeface="Calibri" panose="020F0502020204030204" pitchFamily="34" charset="0"/>
              </a:rPr>
              <a:t>: A famous machine learning framework to generate natural images in the computer vision domain.</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0" lvl="0" indent="0" algn="l" rtl="0">
              <a:lnSpc>
                <a:spcPct val="150000"/>
              </a:lnSpc>
              <a:spcBef>
                <a:spcPts val="0"/>
              </a:spcBef>
              <a:spcAft>
                <a:spcPts val="0"/>
              </a:spcAft>
              <a:buNone/>
            </a:pPr>
            <a:endParaRPr lang="en" sz="1400" dirty="0">
              <a:solidFill>
                <a:srgbClr val="000000"/>
              </a:solidFill>
              <a:latin typeface="Calibri" panose="020F0502020204030204" pitchFamily="34" charset="0"/>
              <a:cs typeface="Calibri" panose="020F0502020204030204" pitchFamily="34" charset="0"/>
            </a:endParaRPr>
          </a:p>
          <a:p>
            <a:pPr marL="0" lvl="0" indent="0" algn="l" rtl="0">
              <a:lnSpc>
                <a:spcPct val="150000"/>
              </a:lnSpc>
              <a:spcBef>
                <a:spcPts val="0"/>
              </a:spcBef>
              <a:spcAft>
                <a:spcPts val="0"/>
              </a:spcAft>
              <a:buNone/>
            </a:pPr>
            <a:r>
              <a:rPr lang="en" sz="1400" b="1" dirty="0">
                <a:solidFill>
                  <a:schemeClr val="tx1">
                    <a:lumMod val="85000"/>
                    <a:lumOff val="15000"/>
                  </a:schemeClr>
                </a:solidFill>
                <a:latin typeface="Calibri" panose="020F0502020204030204" pitchFamily="34" charset="0"/>
                <a:cs typeface="Calibri" panose="020F0502020204030204" pitchFamily="34" charset="0"/>
              </a:rPr>
              <a:t>The problem to solve:</a:t>
            </a:r>
            <a:r>
              <a:rPr lang="en" sz="1400" dirty="0">
                <a:solidFill>
                  <a:schemeClr val="tx1">
                    <a:lumMod val="85000"/>
                    <a:lumOff val="15000"/>
                  </a:schemeClr>
                </a:solidFill>
                <a:latin typeface="Calibri" panose="020F0502020204030204" pitchFamily="34" charset="0"/>
                <a:cs typeface="Calibri" panose="020F0502020204030204" pitchFamily="34" charset="0"/>
              </a:rPr>
              <a:t> Implement a generative model to synthesize multi-channels fluorescence microscopy images of Fission yeast cells and use several tools to evaluate and improve this model.</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457200" lvl="0" indent="-317500" algn="l" rtl="0">
              <a:lnSpc>
                <a:spcPct val="150000"/>
              </a:lnSpc>
              <a:spcBef>
                <a:spcPts val="1600"/>
              </a:spcBef>
              <a:spcAft>
                <a:spcPts val="0"/>
              </a:spcAft>
              <a:buClr>
                <a:srgbClr val="000000"/>
              </a:buClr>
              <a:buSzPts val="14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Explore novel applications of GANs in fluorescence imaging domain.</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457200" lvl="0" indent="-317500" algn="l" rtl="0">
              <a:lnSpc>
                <a:spcPct val="150000"/>
              </a:lnSpc>
              <a:spcBef>
                <a:spcPts val="0"/>
              </a:spcBef>
              <a:spcAft>
                <a:spcPts val="0"/>
              </a:spcAft>
              <a:buClr>
                <a:srgbClr val="000000"/>
              </a:buClr>
              <a:buSzPts val="14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Investigate the spatial relationship between different fluorescent proteins during the cell cycle stage.</a:t>
            </a:r>
            <a:r>
              <a:rPr lang="en" sz="1400" dirty="0">
                <a:solidFill>
                  <a:schemeClr val="tx1">
                    <a:lumMod val="85000"/>
                    <a:lumOff val="15000"/>
                  </a:schemeClr>
                </a:solidFill>
              </a:rPr>
              <a:t> </a:t>
            </a:r>
            <a:endParaRPr sz="1400" dirty="0">
              <a:solidFill>
                <a:schemeClr val="tx1">
                  <a:lumMod val="85000"/>
                  <a:lumOff val="15000"/>
                </a:schemeClr>
              </a:solidFill>
            </a:endParaRPr>
          </a:p>
        </p:txBody>
      </p:sp>
      <p:sp>
        <p:nvSpPr>
          <p:cNvPr id="2" name="灯片编号占位符 1">
            <a:extLst>
              <a:ext uri="{FF2B5EF4-FFF2-40B4-BE49-F238E27FC236}">
                <a16:creationId xmlns:a16="http://schemas.microsoft.com/office/drawing/2014/main" id="{D27E230F-63F1-5747-B444-A09385517F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文本占位符 2">
            <a:extLst>
              <a:ext uri="{FF2B5EF4-FFF2-40B4-BE49-F238E27FC236}">
                <a16:creationId xmlns:a16="http://schemas.microsoft.com/office/drawing/2014/main" id="{B7E64A24-E3B1-684F-830F-FB6106DE0876}"/>
              </a:ext>
            </a:extLst>
          </p:cNvPr>
          <p:cNvSpPr txBox="1">
            <a:spLocks/>
          </p:cNvSpPr>
          <p:nvPr/>
        </p:nvSpPr>
        <p:spPr>
          <a:xfrm>
            <a:off x="420993" y="553506"/>
            <a:ext cx="2693681"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Background</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矩形 2">
            <a:extLst>
              <a:ext uri="{FF2B5EF4-FFF2-40B4-BE49-F238E27FC236}">
                <a16:creationId xmlns:a16="http://schemas.microsoft.com/office/drawing/2014/main" id="{78E87231-D84F-214D-BF1A-27711D265689}"/>
              </a:ext>
            </a:extLst>
          </p:cNvPr>
          <p:cNvSpPr/>
          <p:nvPr/>
        </p:nvSpPr>
        <p:spPr>
          <a:xfrm>
            <a:off x="510835" y="1223282"/>
            <a:ext cx="5838458" cy="461665"/>
          </a:xfrm>
          <a:prstGeom prst="rect">
            <a:avLst/>
          </a:prstGeom>
        </p:spPr>
        <p:txBody>
          <a:bodyPr wrap="none">
            <a:spAutoFit/>
          </a:bodyPr>
          <a:lstStyle/>
          <a:p>
            <a:pPr marL="146050" indent="0">
              <a:buFont typeface="Wingdings 2" panose="05020102010507070707" pitchFamily="18" charset="2"/>
              <a:buNone/>
            </a:pP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-Applying</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GANs</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to</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Fluorescence</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Microscopy</a:t>
            </a:r>
            <a:endParaRPr kumimoji="1"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9"/>
          <p:cNvPicPr preferRelativeResize="0"/>
          <p:nvPr/>
        </p:nvPicPr>
        <p:blipFill>
          <a:blip r:embed="rId3">
            <a:alphaModFix/>
          </a:blip>
          <a:stretch>
            <a:fillRect/>
          </a:stretch>
        </p:blipFill>
        <p:spPr>
          <a:xfrm>
            <a:off x="56871" y="2512054"/>
            <a:ext cx="4905024" cy="2398949"/>
          </a:xfrm>
          <a:prstGeom prst="rect">
            <a:avLst/>
          </a:prstGeom>
          <a:noFill/>
          <a:ln>
            <a:noFill/>
          </a:ln>
        </p:spPr>
      </p:pic>
      <p:sp>
        <p:nvSpPr>
          <p:cNvPr id="203" name="Google Shape;203;p29"/>
          <p:cNvSpPr txBox="1"/>
          <p:nvPr/>
        </p:nvSpPr>
        <p:spPr>
          <a:xfrm>
            <a:off x="1145246" y="4032842"/>
            <a:ext cx="3331500" cy="93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b="1">
              <a:latin typeface="Lato"/>
              <a:ea typeface="Lato"/>
              <a:cs typeface="Lato"/>
              <a:sym typeface="Lato"/>
            </a:endParaRPr>
          </a:p>
          <a:p>
            <a:pPr marL="0" lvl="0" indent="0" algn="l" rtl="0">
              <a:lnSpc>
                <a:spcPct val="115000"/>
              </a:lnSpc>
              <a:spcBef>
                <a:spcPts val="1200"/>
              </a:spcBef>
              <a:spcAft>
                <a:spcPts val="0"/>
              </a:spcAft>
              <a:buNone/>
            </a:pPr>
            <a:endParaRPr sz="1000"/>
          </a:p>
          <a:p>
            <a:pPr marL="0" lvl="0" indent="0" algn="l" rtl="0">
              <a:lnSpc>
                <a:spcPct val="135000"/>
              </a:lnSpc>
              <a:spcBef>
                <a:spcPts val="3600"/>
              </a:spcBef>
              <a:spcAft>
                <a:spcPts val="1800"/>
              </a:spcAft>
              <a:buNone/>
            </a:pPr>
            <a:endParaRPr/>
          </a:p>
        </p:txBody>
      </p:sp>
      <p:sp>
        <p:nvSpPr>
          <p:cNvPr id="204" name="Google Shape;204;p29"/>
          <p:cNvSpPr/>
          <p:nvPr/>
        </p:nvSpPr>
        <p:spPr>
          <a:xfrm>
            <a:off x="117808" y="1635454"/>
            <a:ext cx="4236243" cy="876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Deep learning approach to do live-cell</a:t>
            </a:r>
            <a:r>
              <a:rPr lang="zh-CN" altLang="en-US"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 </a:t>
            </a:r>
            <a:r>
              <a:rPr lang="e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segmentation.[12]</a:t>
            </a:r>
            <a:endParaRPr sz="1300" dirty="0">
              <a:solidFill>
                <a:schemeClr val="tx1">
                  <a:lumMod val="85000"/>
                  <a:lumOff val="15000"/>
                </a:schemeClr>
              </a:solidFill>
              <a:latin typeface="Calibri" panose="020F0502020204030204" pitchFamily="34" charset="0"/>
              <a:ea typeface="Lato"/>
              <a:cs typeface="Calibri" panose="020F0502020204030204" pitchFamily="34" charset="0"/>
              <a:sym typeface="Lato"/>
            </a:endParaRPr>
          </a:p>
          <a:p>
            <a:pPr marL="0" lvl="0" indent="0" algn="l" rtl="0">
              <a:spcBef>
                <a:spcPts val="1200"/>
              </a:spcBef>
              <a:spcAft>
                <a:spcPts val="0"/>
              </a:spcAft>
              <a:buNone/>
            </a:pPr>
            <a:endParaRPr dirty="0"/>
          </a:p>
        </p:txBody>
      </p:sp>
      <p:sp>
        <p:nvSpPr>
          <p:cNvPr id="205" name="Google Shape;205;p29"/>
          <p:cNvSpPr/>
          <p:nvPr/>
        </p:nvSpPr>
        <p:spPr>
          <a:xfrm>
            <a:off x="4227171" y="1635604"/>
            <a:ext cx="4845000" cy="9393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Use of GANs on samples from fluorescent microscopy automation, and generative models on biology. [8]</a:t>
            </a:r>
            <a:endParaRPr sz="1300" dirty="0">
              <a:solidFill>
                <a:schemeClr val="tx1">
                  <a:lumMod val="85000"/>
                  <a:lumOff val="15000"/>
                </a:schemeClr>
              </a:solidFill>
              <a:latin typeface="Calibri" panose="020F0502020204030204" pitchFamily="34" charset="0"/>
              <a:ea typeface="Lato"/>
              <a:cs typeface="Calibri" panose="020F0502020204030204" pitchFamily="34" charset="0"/>
              <a:sym typeface="Lato"/>
            </a:endParaRPr>
          </a:p>
          <a:p>
            <a:pPr marL="0" lvl="0" indent="0" algn="l" rtl="0">
              <a:spcBef>
                <a:spcPts val="1200"/>
              </a:spcBef>
              <a:spcAft>
                <a:spcPts val="0"/>
              </a:spcAft>
              <a:buNone/>
            </a:pPr>
            <a:endParaRPr dirty="0"/>
          </a:p>
        </p:txBody>
      </p:sp>
      <p:sp>
        <p:nvSpPr>
          <p:cNvPr id="206" name="Google Shape;206;p29"/>
          <p:cNvSpPr/>
          <p:nvPr/>
        </p:nvSpPr>
        <p:spPr>
          <a:xfrm>
            <a:off x="4785971" y="2239317"/>
            <a:ext cx="4286100" cy="2904183"/>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292100" algn="l" rtl="0">
              <a:lnSpc>
                <a:spcPct val="115000"/>
              </a:lnSpc>
              <a:spcBef>
                <a:spcPts val="1200"/>
              </a:spcBef>
              <a:spcAft>
                <a:spcPts val="0"/>
              </a:spcAft>
              <a:buSzPts val="1000"/>
              <a:buFont typeface="Lato"/>
              <a:buChar char="●"/>
            </a:pPr>
            <a:endParaRPr sz="1000" dirty="0">
              <a:latin typeface="Lato"/>
              <a:ea typeface="Lato"/>
              <a:cs typeface="Lato"/>
              <a:sym typeface="Lato"/>
            </a:endParaRPr>
          </a:p>
          <a:p>
            <a:pPr marL="457200" lvl="0" indent="-292100" algn="l" rtl="0">
              <a:lnSpc>
                <a:spcPct val="115000"/>
              </a:lnSpc>
              <a:spcBef>
                <a:spcPts val="0"/>
              </a:spcBef>
              <a:spcAft>
                <a:spcPts val="0"/>
              </a:spcAft>
              <a:buSzPts val="1000"/>
              <a:buFont typeface="Lato"/>
              <a:buChar char="●"/>
            </a:pPr>
            <a:endParaRPr sz="1000" dirty="0">
              <a:latin typeface="Lato"/>
              <a:ea typeface="Lato"/>
              <a:cs typeface="Lato"/>
              <a:sym typeface="Lato"/>
            </a:endParaRPr>
          </a:p>
          <a:p>
            <a:pPr marL="457200" lvl="0" indent="0" algn="l" rtl="0">
              <a:lnSpc>
                <a:spcPct val="115000"/>
              </a:lnSpc>
              <a:spcBef>
                <a:spcPts val="1200"/>
              </a:spcBef>
              <a:spcAft>
                <a:spcPts val="0"/>
              </a:spcAft>
              <a:buNone/>
            </a:pPr>
            <a:endParaRPr sz="1000" dirty="0">
              <a:latin typeface="Lato"/>
              <a:ea typeface="Lato"/>
              <a:cs typeface="Lato"/>
              <a:sym typeface="Lato"/>
            </a:endParaRPr>
          </a:p>
          <a:p>
            <a:pPr marL="457200" lvl="0" indent="-304800" algn="l" rtl="0">
              <a:lnSpc>
                <a:spcPct val="115000"/>
              </a:lnSpc>
              <a:spcBef>
                <a:spcPts val="1200"/>
              </a:spcBef>
              <a:spcAft>
                <a:spcPts val="0"/>
              </a:spcAft>
              <a:buSzPts val="1200"/>
              <a:buFont typeface="Lato"/>
              <a:buChar char="●"/>
            </a:pPr>
            <a:endParaRPr lang="en" sz="1300" dirty="0">
              <a:latin typeface="Calibri" panose="020F0502020204030204" pitchFamily="34" charset="0"/>
              <a:ea typeface="Lato"/>
              <a:cs typeface="Calibri" panose="020F0502020204030204" pitchFamily="34" charset="0"/>
              <a:sym typeface="Lato"/>
            </a:endParaRPr>
          </a:p>
          <a:p>
            <a:pPr marL="457200" lvl="0" indent="-304800" algn="l" rtl="0">
              <a:lnSpc>
                <a:spcPct val="115000"/>
              </a:lnSpc>
              <a:spcBef>
                <a:spcPts val="1200"/>
              </a:spcBef>
              <a:spcAft>
                <a:spcPts val="0"/>
              </a:spcAft>
              <a:buSzPts val="1200"/>
              <a:buFont typeface="Lato"/>
              <a:buChar char="●"/>
            </a:pPr>
            <a:r>
              <a:rPr lang="en" sz="1300" dirty="0">
                <a:latin typeface="Calibri" panose="020F0502020204030204" pitchFamily="34" charset="0"/>
                <a:ea typeface="Lato"/>
                <a:cs typeface="Calibri" panose="020F0502020204030204" pitchFamily="34" charset="0"/>
                <a:sym typeface="Lato"/>
              </a:rPr>
              <a:t>Improvement of large biological datasets algorithm.[13]</a:t>
            </a:r>
            <a:endParaRPr sz="1300" dirty="0">
              <a:latin typeface="Calibri" panose="020F0502020204030204" pitchFamily="34" charset="0"/>
              <a:ea typeface="Lato"/>
              <a:cs typeface="Calibri" panose="020F0502020204030204" pitchFamily="34" charset="0"/>
              <a:sym typeface="Lato"/>
            </a:endParaRPr>
          </a:p>
          <a:p>
            <a:pPr marL="457200" lvl="0" indent="-304800" algn="l" rtl="0">
              <a:lnSpc>
                <a:spcPct val="115000"/>
              </a:lnSpc>
              <a:spcBef>
                <a:spcPts val="0"/>
              </a:spcBef>
              <a:spcAft>
                <a:spcPts val="0"/>
              </a:spcAft>
              <a:buSzPts val="1200"/>
              <a:buFont typeface="Lato"/>
              <a:buChar char="●"/>
            </a:pPr>
            <a:r>
              <a:rPr lang="en" sz="1300" dirty="0">
                <a:solidFill>
                  <a:srgbClr val="131313"/>
                </a:solidFill>
                <a:latin typeface="Calibri" panose="020F0502020204030204" pitchFamily="34" charset="0"/>
                <a:ea typeface="Lato"/>
                <a:cs typeface="Calibri" panose="020F0502020204030204" pitchFamily="34" charset="0"/>
                <a:sym typeface="Lato"/>
              </a:rPr>
              <a:t>Development of scalable platform for biological image data, with</a:t>
            </a:r>
            <a:r>
              <a:rPr lang="en" sz="1300" dirty="0">
                <a:latin typeface="Calibri" panose="020F0502020204030204" pitchFamily="34" charset="0"/>
                <a:ea typeface="Lato"/>
                <a:cs typeface="Calibri" panose="020F0502020204030204" pitchFamily="34" charset="0"/>
                <a:sym typeface="Lato"/>
              </a:rPr>
              <a:t> open source tools to facilitate the sharing of terabyte sized datasets with complex metadata. </a:t>
            </a:r>
            <a:r>
              <a:rPr lang="en" sz="1300" dirty="0">
                <a:solidFill>
                  <a:srgbClr val="131313"/>
                </a:solidFill>
                <a:latin typeface="Calibri" panose="020F0502020204030204" pitchFamily="34" charset="0"/>
                <a:ea typeface="Lato"/>
                <a:cs typeface="Calibri" panose="020F0502020204030204" pitchFamily="34" charset="0"/>
                <a:sym typeface="Lato"/>
              </a:rPr>
              <a:t>[14] </a:t>
            </a:r>
            <a:endParaRPr sz="1300" dirty="0">
              <a:solidFill>
                <a:srgbClr val="131313"/>
              </a:solidFill>
              <a:latin typeface="Calibri" panose="020F0502020204030204" pitchFamily="34" charset="0"/>
              <a:ea typeface="Lato"/>
              <a:cs typeface="Calibri" panose="020F0502020204030204" pitchFamily="34" charset="0"/>
              <a:sym typeface="Lato"/>
            </a:endParaRPr>
          </a:p>
          <a:p>
            <a:pPr marL="457200" lvl="0" indent="-304800" algn="l" rtl="0">
              <a:lnSpc>
                <a:spcPct val="115000"/>
              </a:lnSpc>
              <a:spcBef>
                <a:spcPts val="0"/>
              </a:spcBef>
              <a:spcAft>
                <a:spcPts val="0"/>
              </a:spcAft>
              <a:buClr>
                <a:srgbClr val="131313"/>
              </a:buClr>
              <a:buSzPts val="1200"/>
              <a:buFont typeface="Lato"/>
              <a:buChar char="●"/>
            </a:pPr>
            <a:r>
              <a:rPr lang="en" sz="1300" dirty="0">
                <a:solidFill>
                  <a:srgbClr val="131313"/>
                </a:solidFill>
                <a:latin typeface="Calibri" panose="020F0502020204030204" pitchFamily="34" charset="0"/>
                <a:ea typeface="Lato"/>
                <a:cs typeface="Calibri" panose="020F0502020204030204" pitchFamily="34" charset="0"/>
                <a:sym typeface="Lato"/>
              </a:rPr>
              <a:t>………………..</a:t>
            </a:r>
            <a:endParaRPr sz="1300" dirty="0">
              <a:solidFill>
                <a:srgbClr val="131313"/>
              </a:solidFill>
              <a:latin typeface="Calibri" panose="020F0502020204030204" pitchFamily="34" charset="0"/>
              <a:ea typeface="Lato"/>
              <a:cs typeface="Calibri" panose="020F0502020204030204" pitchFamily="34" charset="0"/>
              <a:sym typeface="Lato"/>
            </a:endParaRPr>
          </a:p>
          <a:p>
            <a:pPr marL="0" lvl="0" indent="0" algn="l" rtl="0">
              <a:spcBef>
                <a:spcPts val="1500"/>
              </a:spcBef>
              <a:spcAft>
                <a:spcPts val="0"/>
              </a:spcAft>
              <a:buNone/>
            </a:pPr>
            <a:endParaRPr dirty="0"/>
          </a:p>
        </p:txBody>
      </p:sp>
      <p:pic>
        <p:nvPicPr>
          <p:cNvPr id="207" name="Google Shape;207;p29"/>
          <p:cNvPicPr preferRelativeResize="0"/>
          <p:nvPr/>
        </p:nvPicPr>
        <p:blipFill>
          <a:blip r:embed="rId4">
            <a:alphaModFix/>
          </a:blip>
          <a:stretch>
            <a:fillRect/>
          </a:stretch>
        </p:blipFill>
        <p:spPr>
          <a:xfrm>
            <a:off x="7239558" y="2207179"/>
            <a:ext cx="1831700" cy="609750"/>
          </a:xfrm>
          <a:prstGeom prst="rect">
            <a:avLst/>
          </a:prstGeom>
          <a:noFill/>
          <a:ln>
            <a:noFill/>
          </a:ln>
        </p:spPr>
      </p:pic>
      <p:sp>
        <p:nvSpPr>
          <p:cNvPr id="208" name="Google Shape;208;p29"/>
          <p:cNvSpPr/>
          <p:nvPr/>
        </p:nvSpPr>
        <p:spPr>
          <a:xfrm>
            <a:off x="2764771" y="2239317"/>
            <a:ext cx="4670100" cy="11901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n" b="1">
                <a:latin typeface="Lato"/>
                <a:ea typeface="Lato"/>
                <a:cs typeface="Lato"/>
                <a:sym typeface="Lato"/>
              </a:rPr>
              <a:t>Generation of punctuate patterns in cells by Johnson et al [9]</a:t>
            </a:r>
            <a:endParaRPr/>
          </a:p>
        </p:txBody>
      </p:sp>
      <p:sp>
        <p:nvSpPr>
          <p:cNvPr id="2" name="灯片编号占位符 1">
            <a:extLst>
              <a:ext uri="{FF2B5EF4-FFF2-40B4-BE49-F238E27FC236}">
                <a16:creationId xmlns:a16="http://schemas.microsoft.com/office/drawing/2014/main" id="{3A35F793-C0A2-9F45-94B0-EB82DA4CA34F}"/>
              </a:ext>
            </a:extLst>
          </p:cNvPr>
          <p:cNvSpPr>
            <a:spLocks noGrp="1"/>
          </p:cNvSpPr>
          <p:nvPr>
            <p:ph type="sldNum" idx="12"/>
          </p:nvPr>
        </p:nvSpPr>
        <p:spPr>
          <a:xfrm>
            <a:off x="8525523" y="4622630"/>
            <a:ext cx="548700" cy="393600"/>
          </a:xfrm>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13" name="矩形 12">
            <a:extLst>
              <a:ext uri="{FF2B5EF4-FFF2-40B4-BE49-F238E27FC236}">
                <a16:creationId xmlns:a16="http://schemas.microsoft.com/office/drawing/2014/main" id="{C41834DA-6C25-9E4B-B642-FF45954E4C65}"/>
              </a:ext>
            </a:extLst>
          </p:cNvPr>
          <p:cNvSpPr/>
          <p:nvPr/>
        </p:nvSpPr>
        <p:spPr>
          <a:xfrm>
            <a:off x="385028" y="518041"/>
            <a:ext cx="2983509" cy="523220"/>
          </a:xfrm>
          <a:prstGeom prst="rect">
            <a:avLst/>
          </a:prstGeom>
        </p:spPr>
        <p:txBody>
          <a:bodyPr wrap="none">
            <a:spAutoFit/>
          </a:body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Literature</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Review</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矩形 13">
            <a:extLst>
              <a:ext uri="{FF2B5EF4-FFF2-40B4-BE49-F238E27FC236}">
                <a16:creationId xmlns:a16="http://schemas.microsoft.com/office/drawing/2014/main" id="{1E903C4A-44FC-6B41-83E7-8AE0220A7A33}"/>
              </a:ext>
            </a:extLst>
          </p:cNvPr>
          <p:cNvSpPr/>
          <p:nvPr/>
        </p:nvSpPr>
        <p:spPr>
          <a:xfrm>
            <a:off x="273103" y="1024999"/>
            <a:ext cx="4596130" cy="461665"/>
          </a:xfrm>
          <a:prstGeom prst="rect">
            <a:avLst/>
          </a:prstGeom>
        </p:spPr>
        <p:txBody>
          <a:bodyPr wrap="none">
            <a:spAutoFit/>
          </a:bodyPr>
          <a:lstStyle/>
          <a:p>
            <a:pPr marL="146050" indent="0">
              <a:buFont typeface="Wingdings 2" panose="05020102010507070707" pitchFamily="18" charset="2"/>
              <a:buNone/>
            </a:pP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-GANs</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in</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Biological</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Image</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Analysis</a:t>
            </a:r>
            <a:endParaRPr kumimoji="1"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5" name="Google Shape;174;p26">
            <a:extLst>
              <a:ext uri="{FF2B5EF4-FFF2-40B4-BE49-F238E27FC236}">
                <a16:creationId xmlns:a16="http://schemas.microsoft.com/office/drawing/2014/main" id="{858945CF-14DD-FE46-B1A9-DCA02281709A}"/>
              </a:ext>
            </a:extLst>
          </p:cNvPr>
          <p:cNvSpPr txBox="1"/>
          <p:nvPr/>
        </p:nvSpPr>
        <p:spPr>
          <a:xfrm>
            <a:off x="1339435" y="4832528"/>
            <a:ext cx="3239299" cy="13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800" dirty="0">
                <a:latin typeface="Times New Roman" panose="02020603050405020304" pitchFamily="18" charset="0"/>
                <a:ea typeface="Lato"/>
                <a:cs typeface="Times New Roman" panose="02020603050405020304" pitchFamily="18" charset="0"/>
                <a:sym typeface="Lato"/>
              </a:rPr>
              <a:t>Figure</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3:title</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to</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complete</a:t>
            </a:r>
            <a:endParaRPr sz="800" dirty="0">
              <a:latin typeface="Times New Roman" panose="02020603050405020304" pitchFamily="18" charset="0"/>
              <a:ea typeface="Lato"/>
              <a:cs typeface="Times New Roman" panose="02020603050405020304" pitchFamily="18" charset="0"/>
              <a:sym typeface="Lato"/>
            </a:endParaRPr>
          </a:p>
        </p:txBody>
      </p:sp>
      <p:sp>
        <p:nvSpPr>
          <p:cNvPr id="16" name="Google Shape;174;p26">
            <a:extLst>
              <a:ext uri="{FF2B5EF4-FFF2-40B4-BE49-F238E27FC236}">
                <a16:creationId xmlns:a16="http://schemas.microsoft.com/office/drawing/2014/main" id="{45CB7AF6-4558-A94D-807E-CD49AE1A3F3F}"/>
              </a:ext>
            </a:extLst>
          </p:cNvPr>
          <p:cNvSpPr txBox="1"/>
          <p:nvPr/>
        </p:nvSpPr>
        <p:spPr>
          <a:xfrm>
            <a:off x="7524350" y="2747517"/>
            <a:ext cx="3239299" cy="13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800" dirty="0">
                <a:latin typeface="Times New Roman" panose="02020603050405020304" pitchFamily="18" charset="0"/>
                <a:ea typeface="Lato"/>
                <a:cs typeface="Times New Roman" panose="02020603050405020304" pitchFamily="18" charset="0"/>
                <a:sym typeface="Lato"/>
              </a:rPr>
              <a:t>Figure</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4:title</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to</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complete</a:t>
            </a:r>
            <a:endParaRPr sz="800" dirty="0">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8"/>
          <p:cNvSpPr txBox="1"/>
          <p:nvPr/>
        </p:nvSpPr>
        <p:spPr>
          <a:xfrm>
            <a:off x="6866076" y="4025161"/>
            <a:ext cx="521700" cy="19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Lato"/>
                <a:ea typeface="Lato"/>
                <a:cs typeface="Lato"/>
                <a:sym typeface="Lato"/>
              </a:rPr>
              <a:t>[11]</a:t>
            </a:r>
            <a:endParaRPr sz="800">
              <a:latin typeface="Lato"/>
              <a:ea typeface="Lato"/>
              <a:cs typeface="Lato"/>
              <a:sym typeface="Lato"/>
            </a:endParaRPr>
          </a:p>
        </p:txBody>
      </p:sp>
      <p:sp>
        <p:nvSpPr>
          <p:cNvPr id="188" name="Google Shape;188;p28"/>
          <p:cNvSpPr/>
          <p:nvPr/>
        </p:nvSpPr>
        <p:spPr>
          <a:xfrm>
            <a:off x="419055" y="1623156"/>
            <a:ext cx="4216261" cy="1549393"/>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1300" b="1" dirty="0">
                <a:latin typeface="Calibri" panose="020F0502020204030204" pitchFamily="34" charset="0"/>
                <a:ea typeface="Lato"/>
                <a:cs typeface="Calibri" panose="020F0502020204030204" pitchFamily="34" charset="0"/>
                <a:sym typeface="Lato"/>
              </a:rPr>
              <a:t>GAN: </a:t>
            </a:r>
            <a:r>
              <a:rPr lang="en" sz="1300" dirty="0">
                <a:latin typeface="Calibri" panose="020F0502020204030204" pitchFamily="34" charset="0"/>
                <a:ea typeface="Lato"/>
                <a:cs typeface="Calibri" panose="020F0502020204030204" pitchFamily="34" charset="0"/>
                <a:sym typeface="Lato"/>
              </a:rPr>
              <a:t> </a:t>
            </a:r>
            <a:r>
              <a:rPr lang="e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a framework for training  a DL model</a:t>
            </a:r>
            <a:r>
              <a:rPr lang="en-US" altLang="zh-C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(first</a:t>
            </a:r>
            <a:r>
              <a:rPr lang="zh-CN" altLang="en-US"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 </a:t>
            </a:r>
            <a:r>
              <a:rPr lang="en-US" altLang="zh-C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train</a:t>
            </a:r>
            <a:r>
              <a:rPr lang="zh-CN" altLang="en-US"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 </a:t>
            </a:r>
            <a:r>
              <a:rPr lang="en-US" altLang="zh-C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on</a:t>
            </a:r>
            <a:r>
              <a:rPr lang="zh-CN" altLang="en-US"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 </a:t>
            </a:r>
            <a:r>
              <a:rPr lang="en-US" altLang="zh-C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MNIST)</a:t>
            </a:r>
            <a:r>
              <a:rPr lang="e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 to capture the training data’s distribution so we can generate new data from that same distribution, invented by </a:t>
            </a:r>
            <a:r>
              <a:rPr lang="en" sz="1300" dirty="0" err="1">
                <a:solidFill>
                  <a:schemeClr val="tx1">
                    <a:lumMod val="85000"/>
                    <a:lumOff val="15000"/>
                  </a:schemeClr>
                </a:solidFill>
                <a:latin typeface="Calibri" panose="020F0502020204030204" pitchFamily="34" charset="0"/>
                <a:ea typeface="Lato"/>
                <a:cs typeface="Calibri" panose="020F0502020204030204" pitchFamily="34" charset="0"/>
                <a:sym typeface="Lato"/>
              </a:rPr>
              <a:t>Goodfellow</a:t>
            </a:r>
            <a:r>
              <a:rPr lang="e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 et. al [2]  (2014)</a:t>
            </a:r>
            <a:endParaRPr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9" name="Google Shape;189;p28"/>
          <p:cNvSpPr/>
          <p:nvPr/>
        </p:nvSpPr>
        <p:spPr>
          <a:xfrm>
            <a:off x="5609390" y="3219418"/>
            <a:ext cx="3321900" cy="13851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1300" b="1" dirty="0">
                <a:latin typeface="Calibri" panose="020F0502020204030204" pitchFamily="34" charset="0"/>
                <a:ea typeface="Lato"/>
                <a:cs typeface="Calibri" panose="020F0502020204030204" pitchFamily="34" charset="0"/>
                <a:sym typeface="Lato"/>
              </a:rPr>
              <a:t>DCGAN:</a:t>
            </a:r>
            <a:r>
              <a:rPr lang="en" sz="1300" dirty="0">
                <a:latin typeface="Calibri" panose="020F0502020204030204" pitchFamily="34" charset="0"/>
                <a:ea typeface="Lato"/>
                <a:cs typeface="Calibri" panose="020F0502020204030204" pitchFamily="34" charset="0"/>
                <a:sym typeface="Lato"/>
              </a:rPr>
              <a:t> </a:t>
            </a:r>
            <a:r>
              <a:rPr lang="e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an extension of GAN, explicitly uses convolutional and convolutional transpose layers in the discriminator and generator respectively, first described by Radford et. al [4] (2015)</a:t>
            </a:r>
            <a:endParaRPr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0" name="Google Shape;190;p28"/>
          <p:cNvSpPr/>
          <p:nvPr/>
        </p:nvSpPr>
        <p:spPr>
          <a:xfrm>
            <a:off x="5609390" y="1824093"/>
            <a:ext cx="3321900" cy="11796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1300" b="1" dirty="0">
                <a:latin typeface="Calibri" panose="020F0502020204030204" pitchFamily="34" charset="0"/>
                <a:ea typeface="Lato"/>
                <a:cs typeface="Calibri" panose="020F0502020204030204" pitchFamily="34" charset="0"/>
                <a:sym typeface="Lato"/>
              </a:rPr>
              <a:t>Pix2pix GAN: </a:t>
            </a:r>
            <a:r>
              <a:rPr lang="e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a general approach for image-to-image translation by P.  Isola et. al. [9] based on conditional GAN network.  (2017)</a:t>
            </a:r>
            <a:endParaRPr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1" name="Google Shape;191;p28"/>
          <p:cNvSpPr/>
          <p:nvPr/>
        </p:nvSpPr>
        <p:spPr>
          <a:xfrm>
            <a:off x="513616" y="3935343"/>
            <a:ext cx="4121700" cy="9546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1300" b="1" dirty="0">
                <a:solidFill>
                  <a:schemeClr val="tx1">
                    <a:lumMod val="85000"/>
                    <a:lumOff val="15000"/>
                  </a:schemeClr>
                </a:solidFill>
                <a:latin typeface="Calibri" panose="020F0502020204030204" pitchFamily="34" charset="0"/>
                <a:ea typeface="Lato"/>
                <a:cs typeface="Calibri" panose="020F0502020204030204" pitchFamily="34" charset="0"/>
                <a:sym typeface="Lato"/>
              </a:rPr>
              <a:t>Wasserstein GAN: </a:t>
            </a:r>
            <a:r>
              <a:rPr lang="en" sz="1300" dirty="0">
                <a:solidFill>
                  <a:schemeClr val="tx1">
                    <a:lumMod val="85000"/>
                    <a:lumOff val="15000"/>
                  </a:schemeClr>
                </a:solidFill>
                <a:latin typeface="Calibri" panose="020F0502020204030204" pitchFamily="34" charset="0"/>
                <a:ea typeface="Lato"/>
                <a:cs typeface="Calibri" panose="020F0502020204030204" pitchFamily="34" charset="0"/>
                <a:sym typeface="Lato"/>
              </a:rPr>
              <a:t>a newly proposed GAN algorithm [5] that promises to remedy two problems of GANs. (2017)</a:t>
            </a:r>
            <a:endParaRPr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2" name="Google Shape;192;p28"/>
          <p:cNvSpPr txBox="1"/>
          <p:nvPr/>
        </p:nvSpPr>
        <p:spPr>
          <a:xfrm>
            <a:off x="1831891" y="3168741"/>
            <a:ext cx="2708100" cy="8712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434343"/>
              </a:buClr>
              <a:buSzPts val="1300"/>
              <a:buFont typeface="Lato"/>
              <a:buAutoNum type="arabicPeriod"/>
            </a:pPr>
            <a:r>
              <a:rPr lang="en" sz="1200" dirty="0">
                <a:solidFill>
                  <a:schemeClr val="tx1">
                    <a:lumMod val="85000"/>
                    <a:lumOff val="15000"/>
                  </a:schemeClr>
                </a:solidFill>
                <a:highlight>
                  <a:schemeClr val="lt1"/>
                </a:highlight>
                <a:latin typeface="Calibri" panose="020F0502020204030204" pitchFamily="34" charset="0"/>
                <a:ea typeface="Lato"/>
                <a:cs typeface="Calibri" panose="020F0502020204030204" pitchFamily="34" charset="0"/>
                <a:sym typeface="Lato"/>
              </a:rPr>
              <a:t>Stabilizing GAN training</a:t>
            </a:r>
            <a:endParaRPr sz="1200" dirty="0">
              <a:solidFill>
                <a:schemeClr val="tx1">
                  <a:lumMod val="85000"/>
                  <a:lumOff val="15000"/>
                </a:schemeClr>
              </a:solidFill>
              <a:highlight>
                <a:schemeClr val="lt1"/>
              </a:highlight>
              <a:latin typeface="Calibri" panose="020F0502020204030204" pitchFamily="34" charset="0"/>
              <a:ea typeface="Lato"/>
              <a:cs typeface="Calibri" panose="020F0502020204030204" pitchFamily="34" charset="0"/>
              <a:sym typeface="Lato"/>
            </a:endParaRPr>
          </a:p>
          <a:p>
            <a:pPr marL="457200" lvl="0" indent="-311150" algn="l" rtl="0">
              <a:lnSpc>
                <a:spcPct val="115000"/>
              </a:lnSpc>
              <a:spcBef>
                <a:spcPts val="0"/>
              </a:spcBef>
              <a:spcAft>
                <a:spcPts val="0"/>
              </a:spcAft>
              <a:buClr>
                <a:srgbClr val="434343"/>
              </a:buClr>
              <a:buSzPts val="1300"/>
              <a:buFont typeface="Lato"/>
              <a:buAutoNum type="arabicPeriod"/>
            </a:pPr>
            <a:r>
              <a:rPr lang="en" sz="1200" dirty="0">
                <a:solidFill>
                  <a:schemeClr val="tx1">
                    <a:lumMod val="85000"/>
                    <a:lumOff val="15000"/>
                  </a:schemeClr>
                </a:solidFill>
                <a:highlight>
                  <a:schemeClr val="lt1"/>
                </a:highlight>
                <a:latin typeface="Calibri" panose="020F0502020204030204" pitchFamily="34" charset="0"/>
                <a:ea typeface="Lato"/>
                <a:cs typeface="Calibri" panose="020F0502020204030204" pitchFamily="34" charset="0"/>
                <a:sym typeface="Lato"/>
              </a:rPr>
              <a:t>No metric with convergence information </a:t>
            </a:r>
            <a:endParaRPr sz="1200" dirty="0">
              <a:solidFill>
                <a:schemeClr val="tx1">
                  <a:lumMod val="85000"/>
                  <a:lumOff val="15000"/>
                </a:schemeClr>
              </a:solidFill>
              <a:latin typeface="Calibri" panose="020F0502020204030204" pitchFamily="34" charset="0"/>
              <a:ea typeface="Lato"/>
              <a:cs typeface="Calibri" panose="020F0502020204030204" pitchFamily="34" charset="0"/>
              <a:sym typeface="Lato"/>
            </a:endParaRPr>
          </a:p>
        </p:txBody>
      </p:sp>
      <p:sp>
        <p:nvSpPr>
          <p:cNvPr id="193" name="Google Shape;193;p28"/>
          <p:cNvSpPr/>
          <p:nvPr/>
        </p:nvSpPr>
        <p:spPr>
          <a:xfrm>
            <a:off x="1469441" y="3209343"/>
            <a:ext cx="457800" cy="726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28"/>
          <p:cNvPicPr preferRelativeResize="0"/>
          <p:nvPr/>
        </p:nvPicPr>
        <p:blipFill>
          <a:blip r:embed="rId3">
            <a:alphaModFix/>
          </a:blip>
          <a:stretch>
            <a:fillRect/>
          </a:stretch>
        </p:blipFill>
        <p:spPr>
          <a:xfrm>
            <a:off x="3618679" y="2505006"/>
            <a:ext cx="689779" cy="537475"/>
          </a:xfrm>
          <a:prstGeom prst="rect">
            <a:avLst/>
          </a:prstGeom>
          <a:noFill/>
          <a:ln>
            <a:noFill/>
          </a:ln>
        </p:spPr>
      </p:pic>
      <p:sp>
        <p:nvSpPr>
          <p:cNvPr id="196" name="Google Shape;196;p28"/>
          <p:cNvSpPr/>
          <p:nvPr/>
        </p:nvSpPr>
        <p:spPr>
          <a:xfrm>
            <a:off x="4688853" y="3003693"/>
            <a:ext cx="867000" cy="411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image</a:t>
            </a:r>
            <a:endParaRPr dirty="0"/>
          </a:p>
        </p:txBody>
      </p:sp>
      <p:sp>
        <p:nvSpPr>
          <p:cNvPr id="2" name="灯片编号占位符 1">
            <a:extLst>
              <a:ext uri="{FF2B5EF4-FFF2-40B4-BE49-F238E27FC236}">
                <a16:creationId xmlns:a16="http://schemas.microsoft.com/office/drawing/2014/main" id="{578CEA2E-43D5-AC44-80B6-4FD89A93D1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矩形 2">
            <a:extLst>
              <a:ext uri="{FF2B5EF4-FFF2-40B4-BE49-F238E27FC236}">
                <a16:creationId xmlns:a16="http://schemas.microsoft.com/office/drawing/2014/main" id="{13A3D133-461D-B646-B5E8-93FD506FA8D5}"/>
              </a:ext>
            </a:extLst>
          </p:cNvPr>
          <p:cNvSpPr/>
          <p:nvPr/>
        </p:nvSpPr>
        <p:spPr>
          <a:xfrm>
            <a:off x="513616" y="567879"/>
            <a:ext cx="2983509" cy="523220"/>
          </a:xfrm>
          <a:prstGeom prst="rect">
            <a:avLst/>
          </a:prstGeom>
        </p:spPr>
        <p:txBody>
          <a:bodyPr wrap="none">
            <a:spAutoFit/>
          </a:body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Literature</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Review</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矩形 16">
            <a:extLst>
              <a:ext uri="{FF2B5EF4-FFF2-40B4-BE49-F238E27FC236}">
                <a16:creationId xmlns:a16="http://schemas.microsoft.com/office/drawing/2014/main" id="{8EC85F08-9455-E641-BE78-B1FDB4649990}"/>
              </a:ext>
            </a:extLst>
          </p:cNvPr>
          <p:cNvSpPr/>
          <p:nvPr/>
        </p:nvSpPr>
        <p:spPr>
          <a:xfrm>
            <a:off x="368519" y="1088891"/>
            <a:ext cx="1186543" cy="461665"/>
          </a:xfrm>
          <a:prstGeom prst="rect">
            <a:avLst/>
          </a:prstGeom>
        </p:spPr>
        <p:txBody>
          <a:bodyPr wrap="none">
            <a:spAutoFit/>
          </a:bodyPr>
          <a:lstStyle/>
          <a:p>
            <a:pPr marL="146050" indent="0">
              <a:buFont typeface="Wingdings 2" panose="05020102010507070707" pitchFamily="18" charset="2"/>
              <a:buNone/>
            </a:pP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a:t>
            </a:r>
            <a:r>
              <a:rPr kumimoji="1" lang="zh-CN" altLang="en-US" sz="2400" dirty="0">
                <a:solidFill>
                  <a:schemeClr val="tx1">
                    <a:lumMod val="85000"/>
                    <a:lumOff val="15000"/>
                  </a:schemeClr>
                </a:solidFill>
                <a:latin typeface="Calibri" panose="020F0502020204030204" pitchFamily="34" charset="0"/>
                <a:cs typeface="Calibri" panose="020F0502020204030204" pitchFamily="34" charset="0"/>
              </a:rPr>
              <a:t> </a:t>
            </a:r>
            <a:r>
              <a:rPr kumimoji="1" lang="en-US" altLang="zh-CN" sz="2400" dirty="0">
                <a:solidFill>
                  <a:schemeClr val="tx1">
                    <a:lumMod val="85000"/>
                    <a:lumOff val="15000"/>
                  </a:schemeClr>
                </a:solidFill>
                <a:latin typeface="Calibri" panose="020F0502020204030204" pitchFamily="34" charset="0"/>
                <a:cs typeface="Calibri" panose="020F0502020204030204" pitchFamily="34" charset="0"/>
              </a:rPr>
              <a:t>GANs</a:t>
            </a:r>
            <a:endParaRPr kumimoji="1"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 name="Google Shape;174;p26">
            <a:extLst>
              <a:ext uri="{FF2B5EF4-FFF2-40B4-BE49-F238E27FC236}">
                <a16:creationId xmlns:a16="http://schemas.microsoft.com/office/drawing/2014/main" id="{BB8939EA-2B58-F042-B8B4-EAF3BDA648D4}"/>
              </a:ext>
            </a:extLst>
          </p:cNvPr>
          <p:cNvSpPr txBox="1"/>
          <p:nvPr/>
        </p:nvSpPr>
        <p:spPr>
          <a:xfrm>
            <a:off x="3281291" y="2953016"/>
            <a:ext cx="1440635" cy="2157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800" dirty="0">
                <a:latin typeface="Times New Roman" panose="02020603050405020304" pitchFamily="18" charset="0"/>
                <a:ea typeface="Lato"/>
                <a:cs typeface="Times New Roman" panose="02020603050405020304" pitchFamily="18" charset="0"/>
                <a:sym typeface="Lato"/>
              </a:rPr>
              <a:t>Figure</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5</a:t>
            </a:r>
            <a:r>
              <a:rPr lang="zh-CN" altLang="en-US" sz="800" dirty="0">
                <a:latin typeface="Times New Roman" panose="02020603050405020304" pitchFamily="18" charset="0"/>
                <a:ea typeface="Lato"/>
                <a:cs typeface="Times New Roman" panose="02020603050405020304" pitchFamily="18" charset="0"/>
                <a:sym typeface="Lato"/>
              </a:rPr>
              <a:t>：</a:t>
            </a:r>
            <a:r>
              <a:rPr lang="en-US" altLang="zh-CN" sz="800" dirty="0">
                <a:latin typeface="Times New Roman" panose="02020603050405020304" pitchFamily="18" charset="0"/>
                <a:ea typeface="Lato"/>
                <a:cs typeface="Times New Roman" panose="02020603050405020304" pitchFamily="18" charset="0"/>
                <a:sym typeface="Lato"/>
              </a:rPr>
              <a:t>MNIST</a:t>
            </a:r>
            <a:r>
              <a:rPr lang="zh-CN" altLang="en-US" sz="800" dirty="0">
                <a:latin typeface="Times New Roman" panose="02020603050405020304" pitchFamily="18" charset="0"/>
                <a:ea typeface="Lato"/>
                <a:cs typeface="Times New Roman" panose="02020603050405020304" pitchFamily="18" charset="0"/>
                <a:sym typeface="Lato"/>
              </a:rPr>
              <a:t> </a:t>
            </a:r>
            <a:r>
              <a:rPr lang="en-US" altLang="zh-CN" sz="800" dirty="0">
                <a:latin typeface="Times New Roman" panose="02020603050405020304" pitchFamily="18" charset="0"/>
                <a:ea typeface="Lato"/>
                <a:cs typeface="Times New Roman" panose="02020603050405020304" pitchFamily="18" charset="0"/>
                <a:sym typeface="Lato"/>
              </a:rPr>
              <a:t>set[12]</a:t>
            </a:r>
            <a:endParaRPr sz="800" dirty="0">
              <a:latin typeface="Times New Roman" panose="02020603050405020304" pitchFamily="18" charset="0"/>
              <a:ea typeface="Lato"/>
              <a:cs typeface="Times New Roman" panose="02020603050405020304" pitchFamily="18" charset="0"/>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91" grpId="0" animBg="1"/>
      <p:bldP spid="192" grpId="0"/>
      <p:bldP spid="193" grpId="0" animBg="1"/>
      <p:bldP spid="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30"/>
          <p:cNvSpPr txBox="1">
            <a:spLocks noGrp="1"/>
          </p:cNvSpPr>
          <p:nvPr>
            <p:ph type="body" idx="1"/>
          </p:nvPr>
        </p:nvSpPr>
        <p:spPr>
          <a:xfrm>
            <a:off x="278296" y="1138749"/>
            <a:ext cx="5819100" cy="3329734"/>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 sz="1400" b="1" dirty="0">
                <a:solidFill>
                  <a:srgbClr val="000000"/>
                </a:solidFill>
                <a:latin typeface="Calibri" panose="020F0502020204030204" pitchFamily="34" charset="0"/>
                <a:cs typeface="Calibri" panose="020F0502020204030204" pitchFamily="34" charset="0"/>
              </a:rPr>
              <a:t>LIN dataset</a:t>
            </a:r>
            <a:r>
              <a:rPr lang="en-US" altLang="zh-CN" sz="1400" b="1" dirty="0">
                <a:solidFill>
                  <a:srgbClr val="000000"/>
                </a:solidFill>
                <a:latin typeface="Calibri" panose="020F0502020204030204" pitchFamily="34" charset="0"/>
                <a:cs typeface="Calibri" panose="020F0502020204030204" pitchFamily="34" charset="0"/>
              </a:rPr>
              <a:t>[9]</a:t>
            </a:r>
            <a:r>
              <a:rPr lang="en" sz="1400" dirty="0">
                <a:solidFill>
                  <a:srgbClr val="000000"/>
                </a:solidFill>
                <a:latin typeface="Calibri" panose="020F0502020204030204" pitchFamily="34" charset="0"/>
                <a:cs typeface="Calibri" panose="020F0502020204030204" pitchFamily="34" charset="0"/>
              </a:rPr>
              <a:t>: </a:t>
            </a:r>
            <a:r>
              <a:rPr lang="en" sz="1400" dirty="0">
                <a:solidFill>
                  <a:schemeClr val="tx1">
                    <a:lumMod val="85000"/>
                    <a:lumOff val="15000"/>
                  </a:schemeClr>
                </a:solidFill>
                <a:latin typeface="Calibri" panose="020F0502020204030204" pitchFamily="34" charset="0"/>
                <a:cs typeface="Calibri" panose="020F0502020204030204" pitchFamily="34" charset="0"/>
              </a:rPr>
              <a:t>a dataset (2017) of images of fission yeast cells, which was originally produced to study polarity networks.</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457200" lvl="0" indent="-317500" algn="l" rtl="0">
              <a:lnSpc>
                <a:spcPct val="150000"/>
              </a:lnSpc>
              <a:spcBef>
                <a:spcPts val="1200"/>
              </a:spcBef>
              <a:spcAft>
                <a:spcPts val="0"/>
              </a:spcAft>
              <a:buClr>
                <a:srgbClr val="000000"/>
              </a:buClr>
              <a:buSzPts val="14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Contains totally 170,000 48*80 RGB fluorescence microscopy images in different protein categories. </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457200" lvl="0" indent="-317500" algn="l" rtl="0">
              <a:lnSpc>
                <a:spcPct val="150000"/>
              </a:lnSpc>
              <a:spcBef>
                <a:spcPts val="0"/>
              </a:spcBef>
              <a:spcAft>
                <a:spcPts val="0"/>
              </a:spcAft>
              <a:buClr>
                <a:srgbClr val="000000"/>
              </a:buClr>
              <a:buSzPts val="14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For each protein category, it has several hundreds of images of different cells.</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457200" lvl="0" indent="-317500" algn="l" rtl="0">
              <a:lnSpc>
                <a:spcPct val="150000"/>
              </a:lnSpc>
              <a:spcBef>
                <a:spcPts val="0"/>
              </a:spcBef>
              <a:spcAft>
                <a:spcPts val="0"/>
              </a:spcAft>
              <a:buClr>
                <a:srgbClr val="000000"/>
              </a:buClr>
              <a:buSzPts val="14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 Every image is composed of two channels, informally called the “red” and the “green”, where light emitted at a precise wavelength is recorded.</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457200" lvl="0" indent="0" algn="l" rtl="0">
              <a:spcBef>
                <a:spcPts val="1600"/>
              </a:spcBef>
              <a:spcAft>
                <a:spcPts val="1600"/>
              </a:spcAft>
              <a:buNone/>
            </a:pPr>
            <a:endParaRPr sz="1400" dirty="0">
              <a:solidFill>
                <a:srgbClr val="000000"/>
              </a:solidFill>
            </a:endParaRPr>
          </a:p>
        </p:txBody>
      </p:sp>
      <p:pic>
        <p:nvPicPr>
          <p:cNvPr id="215" name="Google Shape;215;p30"/>
          <p:cNvPicPr preferRelativeResize="0"/>
          <p:nvPr/>
        </p:nvPicPr>
        <p:blipFill>
          <a:blip r:embed="rId3">
            <a:alphaModFix/>
          </a:blip>
          <a:stretch>
            <a:fillRect/>
          </a:stretch>
        </p:blipFill>
        <p:spPr>
          <a:xfrm>
            <a:off x="6097396" y="1138749"/>
            <a:ext cx="2839870" cy="2958543"/>
          </a:xfrm>
          <a:prstGeom prst="rect">
            <a:avLst/>
          </a:prstGeom>
          <a:noFill/>
          <a:ln>
            <a:noFill/>
          </a:ln>
        </p:spPr>
      </p:pic>
      <p:sp>
        <p:nvSpPr>
          <p:cNvPr id="216" name="Google Shape;216;p30"/>
          <p:cNvSpPr txBox="1"/>
          <p:nvPr/>
        </p:nvSpPr>
        <p:spPr>
          <a:xfrm>
            <a:off x="6621653" y="3945310"/>
            <a:ext cx="1914649" cy="25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altLang="zh-CN" sz="800" dirty="0">
                <a:solidFill>
                  <a:srgbClr val="434343"/>
                </a:solidFill>
                <a:latin typeface="Lato"/>
                <a:ea typeface="Lato"/>
                <a:cs typeface="Lato"/>
                <a:sym typeface="Lato"/>
              </a:rPr>
              <a:t>Figure</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6:</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Example</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of</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LIN</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dataset</a:t>
            </a:r>
            <a:endParaRPr sz="800" dirty="0">
              <a:solidFill>
                <a:srgbClr val="434343"/>
              </a:solidFill>
              <a:latin typeface="Lato"/>
              <a:ea typeface="Lato"/>
              <a:cs typeface="Lato"/>
              <a:sym typeface="Lato"/>
            </a:endParaRPr>
          </a:p>
        </p:txBody>
      </p:sp>
      <p:sp>
        <p:nvSpPr>
          <p:cNvPr id="2" name="灯片编号占位符 1">
            <a:extLst>
              <a:ext uri="{FF2B5EF4-FFF2-40B4-BE49-F238E27FC236}">
                <a16:creationId xmlns:a16="http://schemas.microsoft.com/office/drawing/2014/main" id="{8084D38B-A0DA-584A-AADD-6009931573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12" name="文本占位符 2">
            <a:extLst>
              <a:ext uri="{FF2B5EF4-FFF2-40B4-BE49-F238E27FC236}">
                <a16:creationId xmlns:a16="http://schemas.microsoft.com/office/drawing/2014/main" id="{E01506C1-A8C6-4C4A-BDD6-5C1AEC9F129A}"/>
              </a:ext>
            </a:extLst>
          </p:cNvPr>
          <p:cNvSpPr txBox="1">
            <a:spLocks/>
          </p:cNvSpPr>
          <p:nvPr/>
        </p:nvSpPr>
        <p:spPr>
          <a:xfrm>
            <a:off x="278296" y="584194"/>
            <a:ext cx="3856383"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Overview</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of</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Dataset</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05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5" name="Google Shape;215;p30"/>
          <p:cNvPicPr preferRelativeResize="0"/>
          <p:nvPr/>
        </p:nvPicPr>
        <p:blipFill>
          <a:blip r:embed="rId3">
            <a:alphaModFix/>
          </a:blip>
          <a:stretch>
            <a:fillRect/>
          </a:stretch>
        </p:blipFill>
        <p:spPr>
          <a:xfrm>
            <a:off x="6097396" y="1138749"/>
            <a:ext cx="2839870" cy="2958543"/>
          </a:xfrm>
          <a:prstGeom prst="rect">
            <a:avLst/>
          </a:prstGeom>
          <a:noFill/>
          <a:ln>
            <a:noFill/>
          </a:ln>
        </p:spPr>
      </p:pic>
      <p:sp>
        <p:nvSpPr>
          <p:cNvPr id="216" name="Google Shape;216;p30"/>
          <p:cNvSpPr txBox="1"/>
          <p:nvPr/>
        </p:nvSpPr>
        <p:spPr>
          <a:xfrm>
            <a:off x="6621653" y="3945310"/>
            <a:ext cx="1914649" cy="25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altLang="zh-CN" sz="800" dirty="0">
                <a:solidFill>
                  <a:srgbClr val="434343"/>
                </a:solidFill>
                <a:latin typeface="Lato"/>
                <a:ea typeface="Lato"/>
                <a:cs typeface="Lato"/>
                <a:sym typeface="Lato"/>
              </a:rPr>
              <a:t>Figure</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6:</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Example</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of</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LIN</a:t>
            </a:r>
            <a:r>
              <a:rPr lang="zh-CN" altLang="en-US" sz="800" dirty="0">
                <a:solidFill>
                  <a:srgbClr val="434343"/>
                </a:solidFill>
                <a:latin typeface="Lato"/>
                <a:ea typeface="Lato"/>
                <a:cs typeface="Lato"/>
                <a:sym typeface="Lato"/>
              </a:rPr>
              <a:t> </a:t>
            </a:r>
            <a:r>
              <a:rPr lang="en-US" altLang="zh-CN" sz="800" dirty="0">
                <a:solidFill>
                  <a:srgbClr val="434343"/>
                </a:solidFill>
                <a:latin typeface="Lato"/>
                <a:ea typeface="Lato"/>
                <a:cs typeface="Lato"/>
                <a:sym typeface="Lato"/>
              </a:rPr>
              <a:t>dataset</a:t>
            </a:r>
            <a:endParaRPr sz="800" dirty="0">
              <a:solidFill>
                <a:srgbClr val="434343"/>
              </a:solidFill>
              <a:latin typeface="Lato"/>
              <a:ea typeface="Lato"/>
              <a:cs typeface="Lato"/>
              <a:sym typeface="Lato"/>
            </a:endParaRPr>
          </a:p>
        </p:txBody>
      </p:sp>
      <p:sp>
        <p:nvSpPr>
          <p:cNvPr id="218" name="Google Shape;218;p30"/>
          <p:cNvSpPr txBox="1"/>
          <p:nvPr/>
        </p:nvSpPr>
        <p:spPr>
          <a:xfrm>
            <a:off x="1255783" y="1874512"/>
            <a:ext cx="3635394" cy="1001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 dirty="0">
                <a:solidFill>
                  <a:schemeClr val="tx1">
                    <a:lumMod val="85000"/>
                    <a:lumOff val="15000"/>
                  </a:schemeClr>
                </a:solidFill>
                <a:latin typeface="Calibri" panose="020F0502020204030204" pitchFamily="34" charset="0"/>
                <a:ea typeface="Lato"/>
                <a:cs typeface="Calibri" panose="020F0502020204030204" pitchFamily="34" charset="0"/>
                <a:sym typeface="Lato"/>
              </a:rPr>
              <a:t>Two types of fluorescent-tagged proteins are used: Bgs4 in the red channel, and one of 41 different polarity regulating proteins in the </a:t>
            </a:r>
            <a:r>
              <a:rPr lang="en" dirty="0">
                <a:latin typeface="Calibri" panose="020F0502020204030204" pitchFamily="34" charset="0"/>
                <a:ea typeface="Lato"/>
                <a:cs typeface="Calibri" panose="020F0502020204030204" pitchFamily="34" charset="0"/>
                <a:sym typeface="Lato"/>
              </a:rPr>
              <a:t>green channel.</a:t>
            </a:r>
            <a:endParaRPr dirty="0">
              <a:latin typeface="Calibri" panose="020F0502020204030204" pitchFamily="34" charset="0"/>
              <a:ea typeface="Lato"/>
              <a:cs typeface="Calibri" panose="020F0502020204030204" pitchFamily="34" charset="0"/>
              <a:sym typeface="Lato"/>
            </a:endParaRPr>
          </a:p>
          <a:p>
            <a:pPr marL="0" lvl="0" indent="0" algn="l" rtl="0">
              <a:spcBef>
                <a:spcPts val="1200"/>
              </a:spcBef>
              <a:spcAft>
                <a:spcPts val="0"/>
              </a:spcAft>
              <a:buNone/>
            </a:pPr>
            <a:endParaRPr dirty="0">
              <a:latin typeface="Lato"/>
              <a:ea typeface="Lato"/>
              <a:cs typeface="Lato"/>
              <a:sym typeface="Lato"/>
            </a:endParaRPr>
          </a:p>
        </p:txBody>
      </p:sp>
      <p:sp>
        <p:nvSpPr>
          <p:cNvPr id="2" name="灯片编号占位符 1">
            <a:extLst>
              <a:ext uri="{FF2B5EF4-FFF2-40B4-BE49-F238E27FC236}">
                <a16:creationId xmlns:a16="http://schemas.microsoft.com/office/drawing/2014/main" id="{8084D38B-A0DA-584A-AADD-6009931573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12" name="文本占位符 2">
            <a:extLst>
              <a:ext uri="{FF2B5EF4-FFF2-40B4-BE49-F238E27FC236}">
                <a16:creationId xmlns:a16="http://schemas.microsoft.com/office/drawing/2014/main" id="{E01506C1-A8C6-4C4A-BDD6-5C1AEC9F129A}"/>
              </a:ext>
            </a:extLst>
          </p:cNvPr>
          <p:cNvSpPr txBox="1">
            <a:spLocks/>
          </p:cNvSpPr>
          <p:nvPr/>
        </p:nvSpPr>
        <p:spPr>
          <a:xfrm>
            <a:off x="278296" y="584194"/>
            <a:ext cx="3856383"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Overview</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of</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Dataset</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042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31"/>
          <p:cNvSpPr txBox="1">
            <a:spLocks noGrp="1"/>
          </p:cNvSpPr>
          <p:nvPr>
            <p:ph type="body" idx="1"/>
          </p:nvPr>
        </p:nvSpPr>
        <p:spPr>
          <a:xfrm>
            <a:off x="166467" y="1227826"/>
            <a:ext cx="4431412" cy="28956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Clr>
                <a:srgbClr val="434343"/>
              </a:buClr>
              <a:buSzPts val="1300"/>
              <a:buNone/>
            </a:pPr>
            <a:r>
              <a:rPr lang="en" sz="1400" b="1" dirty="0">
                <a:solidFill>
                  <a:srgbClr val="434343"/>
                </a:solidFill>
                <a:latin typeface="Calibri" panose="020F0502020204030204" pitchFamily="34" charset="0"/>
                <a:cs typeface="Calibri" panose="020F0502020204030204" pitchFamily="34" charset="0"/>
              </a:rPr>
              <a:t>GAN</a:t>
            </a:r>
            <a:endParaRPr sz="1400" dirty="0">
              <a:solidFill>
                <a:srgbClr val="434343"/>
              </a:solidFill>
              <a:latin typeface="Calibri" panose="020F0502020204030204" pitchFamily="34" charset="0"/>
              <a:cs typeface="Calibri" panose="020F0502020204030204" pitchFamily="34" charset="0"/>
            </a:endParaRPr>
          </a:p>
          <a:p>
            <a:pPr marL="457200" lvl="0" indent="-298450" algn="l" rtl="0">
              <a:lnSpc>
                <a:spcPct val="115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Minimax game between two network: generator and discriminator.</a:t>
            </a:r>
            <a:endParaRPr sz="1400" dirty="0">
              <a:solidFill>
                <a:schemeClr val="tx1">
                  <a:lumMod val="85000"/>
                  <a:lumOff val="15000"/>
                </a:schemeClr>
              </a:solidFill>
              <a:latin typeface="Calibri" panose="020F0502020204030204" pitchFamily="34" charset="0"/>
              <a:ea typeface="Arial"/>
              <a:cs typeface="Calibri" panose="020F0502020204030204" pitchFamily="34" charset="0"/>
              <a:sym typeface="Arial"/>
            </a:endParaRPr>
          </a:p>
          <a:p>
            <a:pPr marL="457200" lvl="0" indent="-298450" algn="l" rtl="0">
              <a:lnSpc>
                <a:spcPct val="115000"/>
              </a:lnSpc>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Normal GAN cost function is equivalent to minimization of Jensen-Shannon (JS) divergence between two distribution.</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400" dirty="0">
              <a:solidFill>
                <a:srgbClr val="434343"/>
              </a:solidFill>
              <a:latin typeface="Calibri" panose="020F0502020204030204" pitchFamily="34" charset="0"/>
              <a:cs typeface="Calibri" panose="020F0502020204030204" pitchFamily="34" charset="0"/>
            </a:endParaRPr>
          </a:p>
          <a:p>
            <a:pPr marL="146050" lvl="0" indent="0" algn="l" rtl="0">
              <a:spcBef>
                <a:spcPts val="0"/>
              </a:spcBef>
              <a:spcAft>
                <a:spcPts val="0"/>
              </a:spcAft>
              <a:buClr>
                <a:srgbClr val="434343"/>
              </a:buClr>
              <a:buSzPts val="1300"/>
              <a:buFont typeface="Arial"/>
              <a:buNone/>
            </a:pPr>
            <a:r>
              <a:rPr lang="en" sz="1400" b="1" dirty="0">
                <a:solidFill>
                  <a:srgbClr val="434343"/>
                </a:solidFill>
                <a:latin typeface="Calibri" panose="020F0502020204030204" pitchFamily="34" charset="0"/>
                <a:cs typeface="Calibri" panose="020F0502020204030204" pitchFamily="34" charset="0"/>
              </a:rPr>
              <a:t>WGAN</a:t>
            </a:r>
            <a:endParaRPr sz="1400" dirty="0">
              <a:solidFill>
                <a:srgbClr val="434343"/>
              </a:solidFill>
              <a:latin typeface="Calibri" panose="020F0502020204030204" pitchFamily="34" charset="0"/>
              <a:cs typeface="Calibri" panose="020F0502020204030204" pitchFamily="34" charset="0"/>
            </a:endParaRPr>
          </a:p>
          <a:p>
            <a:pPr marL="457200" lvl="0"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Proposes a new cost function using Wasserstein distance.</a:t>
            </a:r>
            <a:endParaRPr sz="1400" dirty="0">
              <a:solidFill>
                <a:schemeClr val="tx1">
                  <a:lumMod val="85000"/>
                  <a:lumOff val="15000"/>
                </a:schemeClr>
              </a:solidFill>
              <a:latin typeface="Calibri" panose="020F0502020204030204" pitchFamily="34" charset="0"/>
              <a:ea typeface="Arial"/>
              <a:cs typeface="Calibri" panose="020F0502020204030204" pitchFamily="34" charset="0"/>
              <a:sym typeface="Arial"/>
            </a:endParaRPr>
          </a:p>
          <a:p>
            <a:pPr marL="457200" lvl="0"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Contribution:</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914400" lvl="1"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Correlation between loss metric and image quality.</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914400" lvl="1" indent="-298450" algn="l" rtl="0">
              <a:spcBef>
                <a:spcPts val="0"/>
              </a:spcBef>
              <a:spcAft>
                <a:spcPts val="0"/>
              </a:spcAft>
              <a:buClr>
                <a:srgbClr val="434343"/>
              </a:buClr>
              <a:buSzPts val="1100"/>
              <a:buChar char="○"/>
            </a:pPr>
            <a:r>
              <a:rPr lang="en" sz="1400" dirty="0">
                <a:solidFill>
                  <a:schemeClr val="tx1">
                    <a:lumMod val="85000"/>
                    <a:lumOff val="15000"/>
                  </a:schemeClr>
                </a:solidFill>
                <a:latin typeface="Calibri" panose="020F0502020204030204" pitchFamily="34" charset="0"/>
                <a:cs typeface="Calibri" panose="020F0502020204030204" pitchFamily="34" charset="0"/>
              </a:rPr>
              <a:t>Improve training stability.</a:t>
            </a:r>
            <a:endParaRPr sz="1400" dirty="0">
              <a:solidFill>
                <a:schemeClr val="tx1">
                  <a:lumMod val="85000"/>
                  <a:lumOff val="15000"/>
                </a:schemeClr>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400" dirty="0">
              <a:solidFill>
                <a:srgbClr val="434343"/>
              </a:solidFill>
              <a:latin typeface="Calibri" panose="020F0502020204030204" pitchFamily="34" charset="0"/>
              <a:cs typeface="Calibri" panose="020F0502020204030204" pitchFamily="34" charset="0"/>
            </a:endParaRPr>
          </a:p>
        </p:txBody>
      </p:sp>
      <p:pic>
        <p:nvPicPr>
          <p:cNvPr id="226" name="Google Shape;226;p31"/>
          <p:cNvPicPr preferRelativeResize="0"/>
          <p:nvPr/>
        </p:nvPicPr>
        <p:blipFill rotWithShape="1">
          <a:blip r:embed="rId3">
            <a:alphaModFix/>
          </a:blip>
          <a:srcRect l="33364"/>
          <a:stretch/>
        </p:blipFill>
        <p:spPr>
          <a:xfrm>
            <a:off x="4597879" y="1754196"/>
            <a:ext cx="4348315" cy="1668702"/>
          </a:xfrm>
          <a:prstGeom prst="rect">
            <a:avLst/>
          </a:prstGeom>
          <a:noFill/>
          <a:ln>
            <a:noFill/>
          </a:ln>
        </p:spPr>
      </p:pic>
      <p:sp>
        <p:nvSpPr>
          <p:cNvPr id="227" name="Google Shape;227;p31"/>
          <p:cNvSpPr txBox="1"/>
          <p:nvPr/>
        </p:nvSpPr>
        <p:spPr>
          <a:xfrm>
            <a:off x="5226290" y="3630068"/>
            <a:ext cx="3360160" cy="3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spcAft>
                <a:spcPts val="1600"/>
              </a:spcAft>
              <a:buNone/>
              <a:defRPr sz="800">
                <a:solidFill>
                  <a:srgbClr val="434343"/>
                </a:solidFill>
                <a:latin typeface="Lato"/>
                <a:ea typeface="Lato"/>
                <a:cs typeface="Lato"/>
              </a:defRPr>
            </a:lvl1pPr>
          </a:lstStyle>
          <a:p>
            <a:r>
              <a:rPr lang="en" dirty="0">
                <a:sym typeface="Lato"/>
              </a:rPr>
              <a:t>Figure </a:t>
            </a:r>
            <a:r>
              <a:rPr lang="en-US" altLang="zh-CN" dirty="0">
                <a:sym typeface="Lato"/>
              </a:rPr>
              <a:t>7</a:t>
            </a:r>
            <a:r>
              <a:rPr lang="en" dirty="0">
                <a:sym typeface="Lato"/>
              </a:rPr>
              <a:t>: Training curves and samples at different stages of training [15]</a:t>
            </a:r>
            <a:endParaRPr dirty="0"/>
          </a:p>
        </p:txBody>
      </p:sp>
      <p:sp>
        <p:nvSpPr>
          <p:cNvPr id="2" name="灯片编号占位符 1">
            <a:extLst>
              <a:ext uri="{FF2B5EF4-FFF2-40B4-BE49-F238E27FC236}">
                <a16:creationId xmlns:a16="http://schemas.microsoft.com/office/drawing/2014/main" id="{C96DD787-A19D-A144-96D5-34308D2D40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9" name="文本占位符 2">
            <a:extLst>
              <a:ext uri="{FF2B5EF4-FFF2-40B4-BE49-F238E27FC236}">
                <a16:creationId xmlns:a16="http://schemas.microsoft.com/office/drawing/2014/main" id="{0ADDB5A8-1EBE-FC4E-A9C8-77CBF95BFA16}"/>
              </a:ext>
            </a:extLst>
          </p:cNvPr>
          <p:cNvSpPr txBox="1">
            <a:spLocks/>
          </p:cNvSpPr>
          <p:nvPr/>
        </p:nvSpPr>
        <p:spPr>
          <a:xfrm>
            <a:off x="166467" y="482302"/>
            <a:ext cx="5604919" cy="735763"/>
          </a:xfrm>
          <a:prstGeom prst="rect">
            <a:avLst/>
          </a:prstGeom>
          <a:noFill/>
          <a:ln>
            <a:noFill/>
          </a:ln>
        </p:spPr>
        <p:txBody>
          <a:bodyPr spcFirstLastPara="1" vert="horz" wrap="square" lIns="91425" tIns="91425" rIns="91425" bIns="91425" rtlCol="0" anchor="t" anchorCtr="0">
            <a:noAutofit/>
          </a:bodyPr>
          <a:lstStyle>
            <a:lvl1pPr marL="457200" lvl="0" indent="-311150" algn="l" defTabSz="342900" rtl="0" eaLnBrk="1" latinLnBrk="0" hangingPunct="1">
              <a:lnSpc>
                <a:spcPct val="115000"/>
              </a:lnSpc>
              <a:spcBef>
                <a:spcPts val="0"/>
              </a:spcBef>
              <a:spcAft>
                <a:spcPts val="0"/>
              </a:spcAft>
              <a:buClr>
                <a:schemeClr val="accent2"/>
              </a:buClr>
              <a:buSzPts val="1300"/>
              <a:buFont typeface="Wingdings 2" panose="05020102010507070707" pitchFamily="18" charset="2"/>
              <a:buChar char="●"/>
              <a:defRPr sz="1350" kern="1200">
                <a:solidFill>
                  <a:schemeClr val="tx2"/>
                </a:solidFill>
                <a:latin typeface="+mn-lt"/>
                <a:ea typeface="+mn-ea"/>
                <a:cs typeface="+mn-cs"/>
              </a:defRPr>
            </a:lvl1pPr>
            <a:lvl2pPr marL="914400" lvl="1"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200" kern="1200">
                <a:solidFill>
                  <a:schemeClr val="tx2"/>
                </a:solidFill>
                <a:latin typeface="+mn-lt"/>
                <a:ea typeface="+mn-ea"/>
                <a:cs typeface="+mn-cs"/>
              </a:defRPr>
            </a:lvl2pPr>
            <a:lvl3pPr marL="1371600" lvl="2"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1050" kern="1200">
                <a:solidFill>
                  <a:schemeClr val="tx2"/>
                </a:solidFill>
                <a:latin typeface="+mn-lt"/>
                <a:ea typeface="+mn-ea"/>
                <a:cs typeface="+mn-cs"/>
              </a:defRPr>
            </a:lvl3pPr>
            <a:lvl4pPr marL="1828800" lvl="3"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4pPr>
            <a:lvl5pPr marL="2286000" lvl="4"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5pPr>
            <a:lvl6pPr marL="2743200" lvl="5"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6pPr>
            <a:lvl7pPr marL="3200400" lvl="6"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7pPr>
            <a:lvl8pPr marL="3657600" lvl="7" indent="-298450" algn="l" defTabSz="342900" rtl="0" eaLnBrk="1" latinLnBrk="0" hangingPunct="1">
              <a:lnSpc>
                <a:spcPct val="115000"/>
              </a:lnSpc>
              <a:spcBef>
                <a:spcPts val="1600"/>
              </a:spcBef>
              <a:spcAft>
                <a:spcPts val="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8pPr>
            <a:lvl9pPr marL="4114800" lvl="8" indent="-298450" algn="l" defTabSz="342900" rtl="0" eaLnBrk="1" latinLnBrk="0" hangingPunct="1">
              <a:lnSpc>
                <a:spcPct val="115000"/>
              </a:lnSpc>
              <a:spcBef>
                <a:spcPts val="1600"/>
              </a:spcBef>
              <a:spcAft>
                <a:spcPts val="1600"/>
              </a:spcAft>
              <a:buClr>
                <a:schemeClr val="accent2"/>
              </a:buClr>
              <a:buSzPts val="1100"/>
              <a:buFont typeface="Wingdings 2" panose="05020102010507070707" pitchFamily="18" charset="2"/>
              <a:buChar char="■"/>
              <a:defRPr sz="900" kern="1200">
                <a:solidFill>
                  <a:schemeClr val="tx2"/>
                </a:solidFill>
                <a:latin typeface="+mn-lt"/>
                <a:ea typeface="+mn-ea"/>
                <a:cs typeface="+mn-cs"/>
              </a:defRPr>
            </a:lvl9pPr>
          </a:lstStyle>
          <a:p>
            <a:pPr marL="146050" indent="0">
              <a:buFont typeface="Wingdings 2" panose="05020102010507070707" pitchFamily="18" charset="2"/>
              <a:buNone/>
            </a:pP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GAN</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vs.</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WGAN</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vs.</a:t>
            </a:r>
            <a:r>
              <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rPr>
              <a:t> </a:t>
            </a:r>
            <a:r>
              <a:rPr kumimoji="1" lang="en-US" altLang="zh-CN" sz="2800" b="1" dirty="0">
                <a:solidFill>
                  <a:schemeClr val="tx1">
                    <a:lumMod val="75000"/>
                    <a:lumOff val="25000"/>
                  </a:schemeClr>
                </a:solidFill>
                <a:latin typeface="Calibri" panose="020F0502020204030204" pitchFamily="34" charset="0"/>
                <a:cs typeface="Calibri" panose="020F0502020204030204" pitchFamily="34" charset="0"/>
              </a:rPr>
              <a:t>WGN-GP</a:t>
            </a:r>
            <a:endParaRPr kumimoji="1" lang="zh-CN"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红利">
  <a:themeElements>
    <a:clrScheme name="红利">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红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红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{AFF0F09C-E7ED-F749-A462-6CD31893EA57}tf10001123</Template>
  <TotalTime>1372</TotalTime>
  <Words>2864</Words>
  <Application>Microsoft Macintosh PowerPoint</Application>
  <PresentationFormat>全屏显示(16:9)</PresentationFormat>
  <Paragraphs>243</Paragraphs>
  <Slides>21</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华文中宋</vt:lpstr>
      <vt:lpstr>Lato</vt:lpstr>
      <vt:lpstr>Times New Roman</vt:lpstr>
      <vt:lpstr>Gill Sans MT</vt:lpstr>
      <vt:lpstr>Calibri</vt:lpstr>
      <vt:lpstr>Arial</vt:lpstr>
      <vt:lpstr>Wingdings 2</vt:lpstr>
      <vt:lpstr>Calibri Light</vt:lpstr>
      <vt:lpstr>Roboto</vt:lpstr>
      <vt:lpstr>红利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Samples at different stages of WGAN training</vt:lpstr>
      <vt:lpstr>Further items</vt:lpstr>
      <vt:lpstr>Thank you for listening! Here lets see the demo of our code…</vt:lpstr>
      <vt:lpstr>References </vt:lpstr>
      <vt:lpstr>References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User</cp:lastModifiedBy>
  <cp:revision>23</cp:revision>
  <dcterms:modified xsi:type="dcterms:W3CDTF">2020-06-04T19:16:45Z</dcterms:modified>
</cp:coreProperties>
</file>