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Playfair Display" panose="020B0604020202020204" charset="0"/>
      <p:regular r:id="rId24"/>
      <p:bold r:id="rId25"/>
      <p:italic r:id="rId26"/>
      <p:boldItalic r:id="rId27"/>
    </p:embeddedFont>
    <p:embeddedFont>
      <p:font typeface="Playfair Display Regular" panose="020B0604020202020204" charset="0"/>
      <p:regular r:id="rId28"/>
      <p:bold r:id="rId29"/>
      <p:italic r:id="rId30"/>
      <p:boldItalic r:id="rId31"/>
    </p:embeddedFont>
    <p:embeddedFont>
      <p:font typeface="Raleway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0a42bdc2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0a42bdc2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826de8b5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826de8b5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826de8b5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826de8b5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826de8b5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826de8b5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826de8b5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826de8b5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826de8b5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826de8b5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826de8b5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826de8b5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0a42bdc2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0a42bdc2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6046a1a16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6046a1a16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26de8b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826de8b5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6046a1a16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6046a1a16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046a1a16_0_1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6046a1a16_0_1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046a1a16_0_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046a1a16_0_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6046a1a16_0_1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6046a1a16_0_1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6046a1a16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6046a1a16_0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920a54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0920a543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inf.ed.ac.uk/f4k/GROUNDTRUTH/RECO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 amt="40000"/>
          </a:blip>
          <a:srcRect t="7813" b="7813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Playfair Display"/>
                <a:sym typeface="Lato"/>
              </a:rPr>
              <a:t>Identifying </a:t>
            </a:r>
            <a:r>
              <a:rPr lang="en-US" sz="3200" dirty="0">
                <a:latin typeface="Playfair Display"/>
                <a:sym typeface="Lato"/>
              </a:rPr>
              <a:t>F</a:t>
            </a:r>
            <a:r>
              <a:rPr lang="en" sz="3200" dirty="0">
                <a:latin typeface="Playfair Display"/>
                <a:sym typeface="Lato"/>
              </a:rPr>
              <a:t>ish Species With A </a:t>
            </a:r>
            <a:r>
              <a:rPr lang="en-US" sz="3200" dirty="0">
                <a:latin typeface="Playfair Display"/>
                <a:sym typeface="Lato"/>
              </a:rPr>
              <a:t>C</a:t>
            </a:r>
            <a:r>
              <a:rPr lang="en" sz="3200" dirty="0">
                <a:latin typeface="Playfair Display"/>
                <a:sym typeface="Lato"/>
              </a:rPr>
              <a:t>onvolutional Neural Network</a:t>
            </a:r>
            <a:endParaRPr sz="3200" dirty="0">
              <a:latin typeface="Playfair Display"/>
              <a:sym typeface="Lato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1101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Abdullah Albattal and Anjali Narayanan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/>
            <a:r>
              <a:rPr lang="en-US" sz="1100" dirty="0">
                <a:latin typeface="Playfair Display"/>
                <a:ea typeface="Playfair Display"/>
                <a:cs typeface="Playfair Display"/>
                <a:sym typeface="Playfair Display"/>
              </a:rPr>
              <a:t>Group 11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Playfair Display"/>
                <a:ea typeface="Playfair Display"/>
                <a:cs typeface="Playfair Display"/>
                <a:sym typeface="Playfair Display"/>
              </a:rPr>
              <a:t>ECE 228 – Machine Learning for Physical Applications</a:t>
            </a:r>
            <a:endParaRPr lang="en" sz="11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00" y="2607788"/>
            <a:ext cx="4319351" cy="214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3150" y="107550"/>
            <a:ext cx="90777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Results from the Rathi Architecture (ReLu)</a:t>
            </a:r>
            <a:endParaRPr sz="30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Original Dataset</a:t>
            </a:r>
            <a:endParaRPr sz="19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0" y="4615050"/>
            <a:ext cx="467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5. </a:t>
            </a:r>
            <a:r>
              <a:rPr lang="en" sz="125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Accuracy (left), loss (middle) for training and validation and confusion matrix (right)  for test dataset</a:t>
            </a:r>
            <a:endParaRPr sz="125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230025" y="946150"/>
            <a:ext cx="2401800" cy="146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0" y="857250"/>
            <a:ext cx="4618500" cy="1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(32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(64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(32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Flatten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Dense (200 perceptrons)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(20%)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Dense (100 perceptrons)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(20%) </a:t>
            </a:r>
            <a:endParaRPr sz="1250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50"/>
              <a:buFont typeface="Lato"/>
              <a:buAutoNum type="arabicPeriod"/>
            </a:pP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Dense (23 perceptrons)</a:t>
            </a:r>
            <a:endParaRPr sz="1250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50" b="1" i="1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Resulting test accuracy = 97.2%</a:t>
            </a:r>
            <a:endParaRPr sz="12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6" y="1029875"/>
            <a:ext cx="4431505" cy="38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 rot="8263012">
            <a:off x="5736496" y="1628656"/>
            <a:ext cx="366977" cy="236794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 rot="8263012">
            <a:off x="6038124" y="1912128"/>
            <a:ext cx="366977" cy="236794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 rot="8263012">
            <a:off x="6973263" y="2828602"/>
            <a:ext cx="366977" cy="236794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 rot="8263012">
            <a:off x="6542460" y="2334234"/>
            <a:ext cx="366977" cy="236794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 rot="8263012">
            <a:off x="7452813" y="3250702"/>
            <a:ext cx="366977" cy="236794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 rot="8263012">
            <a:off x="7723338" y="3562027"/>
            <a:ext cx="366977" cy="236794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 rot="8263012">
            <a:off x="7986888" y="3921102"/>
            <a:ext cx="366977" cy="236794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/>
          <p:nvPr/>
        </p:nvSpPr>
        <p:spPr>
          <a:xfrm rot="2238136">
            <a:off x="2998038" y="3581456"/>
            <a:ext cx="771262" cy="300969"/>
          </a:xfrm>
          <a:prstGeom prst="rightArrow">
            <a:avLst>
              <a:gd name="adj1" fmla="val 56517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/>
              <a:t>Overfitting</a:t>
            </a:r>
            <a:endParaRPr sz="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76" y="2571750"/>
            <a:ext cx="4200449" cy="2086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33150" y="107550"/>
            <a:ext cx="90777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Results from our Proposed Improved CNN Model</a:t>
            </a:r>
            <a:endParaRPr sz="30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Original Dataset</a:t>
            </a:r>
            <a:endParaRPr sz="19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0" y="4615050"/>
            <a:ext cx="467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6. </a:t>
            </a:r>
            <a:r>
              <a:rPr lang="en" sz="125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Accuracy (left), loss (middle) for training and validation and confusion matrix (right)  for test dataset</a:t>
            </a:r>
            <a:endParaRPr sz="125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230025" y="946150"/>
            <a:ext cx="2401800" cy="146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0" y="857250"/>
            <a:ext cx="4618500" cy="1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(64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(40%)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(32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(40%)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Flatten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Dense (200 perceptrons)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(40%)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Dense (100 perceptrons)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(40%) </a:t>
            </a:r>
            <a:endParaRPr sz="1250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50"/>
              <a:buFont typeface="Lato"/>
              <a:buAutoNum type="arabicPeriod"/>
            </a:pP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Dense (23 perceptrons)</a:t>
            </a:r>
            <a:endParaRPr sz="1250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 i="1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Resulting test accuracy = 98.3%</a:t>
            </a:r>
            <a:endParaRPr sz="12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5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4"/>
          <p:cNvSpPr/>
          <p:nvPr/>
        </p:nvSpPr>
        <p:spPr>
          <a:xfrm rot="2961462">
            <a:off x="3104172" y="3667690"/>
            <a:ext cx="954809" cy="278278"/>
          </a:xfrm>
          <a:prstGeom prst="rightArrow">
            <a:avLst>
              <a:gd name="adj1" fmla="val 56517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/>
              <a:t>No Overfitting</a:t>
            </a:r>
            <a:endParaRPr sz="700" b="1"/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29863"/>
            <a:ext cx="4431501" cy="38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 rot="2700289">
            <a:off x="4076959" y="2699228"/>
            <a:ext cx="5053409" cy="292318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33150" y="338500"/>
            <a:ext cx="90777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Distribution of Test Data</a:t>
            </a:r>
            <a:endParaRPr sz="30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139300" y="4348425"/>
            <a:ext cx="87078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Before augmentation: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Not very good distribution of images across classes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Solution: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Run the models on the “new” dataset (original + augmented data)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00" y="1137937"/>
            <a:ext cx="4275151" cy="28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137938"/>
            <a:ext cx="4275151" cy="2856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0" y="3994025"/>
            <a:ext cx="91440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7. </a:t>
            </a:r>
            <a:r>
              <a:rPr lang="en" sz="130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The distribution of the data as in the  test dataset used in Rathi et al (2018) (left) and after the data was augmented (right) . </a:t>
            </a:r>
            <a:endParaRPr sz="130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00" y="1191525"/>
            <a:ext cx="4438649" cy="39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33150" y="107550"/>
            <a:ext cx="90777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Results from the Rathi Architecture (ReLu)</a:t>
            </a:r>
            <a:endParaRPr sz="30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Augmented Dataset</a:t>
            </a:r>
            <a:endParaRPr sz="19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0" y="4691250"/>
            <a:ext cx="467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8. </a:t>
            </a:r>
            <a:r>
              <a:rPr lang="en" sz="125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Accuracy (left), loss (middle) for training and validation and confusion matrix (right)  for test dataset</a:t>
            </a:r>
            <a:endParaRPr sz="125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0" y="2573424"/>
            <a:ext cx="4538849" cy="22694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230025" y="946150"/>
            <a:ext cx="2401800" cy="146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0" y="857250"/>
            <a:ext cx="4618500" cy="1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(32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(64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(32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Flatten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Dense (200 perceptrons)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(20%)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Dense (100 perceptrons)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(20%) </a:t>
            </a:r>
            <a:endParaRPr sz="1250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50"/>
              <a:buFont typeface="Lato"/>
              <a:buAutoNum type="arabicPeriod"/>
            </a:pP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Dense (23 perceptrons)</a:t>
            </a:r>
            <a:endParaRPr sz="1250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50" b="1" i="1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Resulting test accuracy = 90.6%</a:t>
            </a:r>
            <a:endParaRPr sz="12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6"/>
          <p:cNvSpPr/>
          <p:nvPr/>
        </p:nvSpPr>
        <p:spPr>
          <a:xfrm rot="8220023">
            <a:off x="5845739" y="1729389"/>
            <a:ext cx="395018" cy="255440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 rot="8220023">
            <a:off x="6611817" y="2514513"/>
            <a:ext cx="395018" cy="255440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 rot="8220023">
            <a:off x="7352358" y="3319671"/>
            <a:ext cx="395018" cy="255440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8220023">
            <a:off x="7051950" y="2996570"/>
            <a:ext cx="395018" cy="255440"/>
          </a:xfrm>
          <a:prstGeom prst="rightArrow">
            <a:avLst>
              <a:gd name="adj1" fmla="val 28629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2102260">
            <a:off x="3241218" y="3470370"/>
            <a:ext cx="771274" cy="300871"/>
          </a:xfrm>
          <a:prstGeom prst="rightArrow">
            <a:avLst>
              <a:gd name="adj1" fmla="val 56517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/>
              <a:t>Overfitting</a:t>
            </a:r>
            <a:endParaRPr sz="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/>
        </p:nvSpPr>
        <p:spPr>
          <a:xfrm>
            <a:off x="0" y="4615050"/>
            <a:ext cx="467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9. </a:t>
            </a:r>
            <a:r>
              <a:rPr lang="en" sz="125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Accuracy (left), loss (middle) for training and validation and confusion matrix (right)  for test dataset</a:t>
            </a:r>
            <a:endParaRPr sz="125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0" y="910175"/>
            <a:ext cx="46185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(64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(40%)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Conv2D (32 feature maps)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(40%)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Maxpool 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Flatten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Dense (200 perceptrons)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(40%)</a:t>
            </a:r>
            <a:endParaRPr sz="1250"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SzPts val="1250"/>
              <a:buFont typeface="Lato"/>
              <a:buAutoNum type="arabicPeriod"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Dense (100 perceptrons) </a:t>
            </a: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r>
              <a:rPr lang="en" sz="1250">
                <a:latin typeface="Lato"/>
                <a:ea typeface="Lato"/>
                <a:cs typeface="Lato"/>
                <a:sym typeface="Lato"/>
              </a:rPr>
              <a:t> Dropout (40%) </a:t>
            </a:r>
            <a:endParaRPr sz="1250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50"/>
              <a:buFont typeface="Lato"/>
              <a:buAutoNum type="arabicPeriod"/>
            </a:pPr>
            <a:r>
              <a:rPr lang="en" sz="125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Dense (23 perceptrons)</a:t>
            </a:r>
            <a:endParaRPr sz="1250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 i="1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Resulting test accuracy = 98.4%</a:t>
            </a:r>
            <a:endParaRPr sz="1250" b="1" i="1">
              <a:solidFill>
                <a:srgbClr val="2021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33150" y="107550"/>
            <a:ext cx="90777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Results from our Proposed Improved CNN Model</a:t>
            </a:r>
            <a:endParaRPr sz="30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Augmented Dataset</a:t>
            </a:r>
            <a:endParaRPr sz="19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0" y="2474226"/>
            <a:ext cx="4538851" cy="226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65850"/>
            <a:ext cx="4484402" cy="38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/>
          <p:nvPr/>
        </p:nvSpPr>
        <p:spPr>
          <a:xfrm rot="2961462">
            <a:off x="3104172" y="3667690"/>
            <a:ext cx="954809" cy="278278"/>
          </a:xfrm>
          <a:prstGeom prst="rightArrow">
            <a:avLst>
              <a:gd name="adj1" fmla="val 56517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/>
              <a:t>No Overfitting</a:t>
            </a:r>
            <a:endParaRPr sz="700" b="1"/>
          </a:p>
        </p:txBody>
      </p:sp>
      <p:sp>
        <p:nvSpPr>
          <p:cNvPr id="233" name="Google Shape;233;p27"/>
          <p:cNvSpPr/>
          <p:nvPr/>
        </p:nvSpPr>
        <p:spPr>
          <a:xfrm rot="2700285">
            <a:off x="4061635" y="2867816"/>
            <a:ext cx="5113231" cy="292318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729450" y="276750"/>
            <a:ext cx="7688400" cy="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B6E2DC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Next steps </a:t>
            </a:r>
            <a:endParaRPr sz="3600" b="0">
              <a:solidFill>
                <a:srgbClr val="B6E2DC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498600" y="1031050"/>
            <a:ext cx="8290800" cy="29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Char char="●"/>
            </a:pPr>
            <a:r>
              <a:rPr lang="en" sz="2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Apply the CNN to a dataset obtained from a local fisheries organization (The Nature Conservancy) - Not public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</a:pPr>
            <a:r>
              <a:rPr lang="en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Develop a masking algorithm for these images (different from the masks provided by online dataset)</a:t>
            </a:r>
            <a:r>
              <a:rPr lang="en" sz="2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Char char="●"/>
            </a:pPr>
            <a:r>
              <a:rPr lang="en" sz="2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Determine if length of fish can be determined via another learning protocol to help identify fish morphology</a:t>
            </a:r>
            <a:endParaRPr sz="2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 rotWithShape="1">
          <a:blip r:embed="rId3">
            <a:alphaModFix amt="50000"/>
          </a:blip>
          <a:srcRect t="7813" b="7813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454375" y="1372200"/>
            <a:ext cx="8278800" cy="28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[1]      S. A. Siddiqui </a:t>
            </a:r>
            <a:r>
              <a:rPr lang="en" sz="11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et al.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“Automatic fish species classification in underwater videos: Exploiting pre-trained deep neural network models to compensate for limited labelled data,” </a:t>
            </a:r>
            <a:r>
              <a:rPr lang="en" sz="11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ICES J. Mar. Sci.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2017.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[2]   	D. Rathi, S. Jain, and S. Indu, “Underwater Fish Species Classification using Convolutional Neural Network and Deep Learning,” in </a:t>
            </a:r>
            <a:r>
              <a:rPr lang="en" sz="11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2017 9th International Conference on Advances in Pattern Recognition, ICAPR 2017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2018.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[3]   	F. Storbeck and B. Daan, “Fish species recognition using computer vision and a neural network,” </a:t>
            </a:r>
            <a:r>
              <a:rPr lang="en" sz="11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Fish. Res.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2001.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[4]   	J. Hu, D. Li, Q. Duan, Y. Han, G. Chen, and X. Si, “Fish species classification by color, texture and multi-class support vector machine using computer vision,” </a:t>
            </a:r>
            <a:r>
              <a:rPr lang="en" sz="11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Comput. Electron. Agric.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2012.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[5]   	S. Villon, M. Chaumont, G. Subsol, S. Villéger, T. Claverie, and D. Mouillot, “Coral reef fish detection and recognition in underwater videos by supervised machine learning: Comparison between deep learning and HOG+SVM methods,” in </a:t>
            </a:r>
            <a:r>
              <a:rPr lang="en" sz="11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Lecture Notes in Computer Science (including subseries Lecture Notes in Artificial Intelligence and Lecture Notes in Bioinformatics)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2016, vol. 10016 LNCS, pp. 160–171.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[6]   	A. Salman </a:t>
            </a:r>
            <a:r>
              <a:rPr lang="en" sz="11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et al.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“Fish species classification in unconstrained underwater environments based on deep learning,” </a:t>
            </a:r>
            <a:r>
              <a:rPr lang="en" sz="11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Limnol. Oceanogr. Methods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2016.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[7]   	“Protect Ocean Health in the Digital Age.” The Nature Conservancy, 2 Jan. 2020, www.nature.org/en-us/what-we-do/our-priorities/provide-food-and-water-sustainably/food-and-water-stories/fisheries-big-data/.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title" idx="4294967295"/>
          </p:nvPr>
        </p:nvSpPr>
        <p:spPr>
          <a:xfrm>
            <a:off x="727800" y="436025"/>
            <a:ext cx="7688400" cy="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B6E2DC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References </a:t>
            </a:r>
            <a:endParaRPr b="0">
              <a:solidFill>
                <a:srgbClr val="B6E2DC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 amt="50000"/>
          </a:blip>
          <a:srcRect t="7813" b="7813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Lato"/>
                <a:ea typeface="Lato"/>
                <a:cs typeface="Lato"/>
                <a:sym typeface="Lato"/>
              </a:rPr>
              <a:t>Thank you! </a:t>
            </a:r>
            <a:endParaRPr sz="4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Abdullah Albattal and Anjali Narayanan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40925" y="1305950"/>
            <a:ext cx="78255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Monitoring and management of fish population: </a:t>
            </a:r>
            <a:endParaRPr sz="21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 b="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Track changes due to persistent environmental/climate stressors</a:t>
            </a:r>
            <a:endParaRPr sz="2000" b="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 b="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Understanding current issues with problematic fisheries (e.g. overexploitation, illegal, unreported, and unregulated fishing) </a:t>
            </a:r>
            <a:endParaRPr sz="2000" b="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 b="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Efficient data management </a:t>
            </a:r>
            <a:endParaRPr sz="2000" b="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 b="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0" y="315650"/>
            <a:ext cx="91440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need for species identification </a:t>
            </a:r>
            <a:endParaRPr sz="3600" b="1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840925" y="3141200"/>
            <a:ext cx="8040300" cy="1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The solution must be:</a:t>
            </a:r>
            <a:endParaRPr sz="2100" b="1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Reliable </a:t>
            </a:r>
            <a:endParaRPr sz="2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Standardized </a:t>
            </a:r>
            <a:endParaRPr sz="2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Cost-effective </a:t>
            </a:r>
            <a:endParaRPr sz="2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40925" y="1305950"/>
            <a:ext cx="75279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Organizations can employ: </a:t>
            </a:r>
            <a:endParaRPr sz="21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37474F"/>
              </a:buClr>
              <a:buSzPts val="2100"/>
              <a:buFont typeface="Lato"/>
              <a:buChar char="●"/>
            </a:pPr>
            <a:r>
              <a:rPr lang="en" sz="2100" b="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Electronic reporting </a:t>
            </a:r>
            <a:endParaRPr sz="2100" b="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100"/>
              <a:buFont typeface="Lato"/>
              <a:buChar char="●"/>
            </a:pPr>
            <a:r>
              <a:rPr lang="en" sz="2100" b="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Citizen science programs/working with fishermen </a:t>
            </a:r>
            <a:endParaRPr sz="2100" b="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0" y="315650"/>
            <a:ext cx="91440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can we implement solutions? </a:t>
            </a:r>
            <a:endParaRPr sz="3600" b="1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87375" y="2969750"/>
            <a:ext cx="7635000" cy="1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b="1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The implementation of these tools along with artificial intelligence can provide more real-time robust data collection to inform adaptive fisheries management and achieve climate-ready fisheries</a:t>
            </a:r>
            <a:endParaRPr sz="22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498600" y="1686000"/>
            <a:ext cx="8290800" cy="1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●"/>
            </a:pPr>
            <a:r>
              <a:rPr lang="en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Non-intrusive, effective, and portable classification method 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●"/>
            </a:pPr>
            <a:r>
              <a:rPr lang="en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Accessible by experts and non-experts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●"/>
            </a:pPr>
            <a:r>
              <a:rPr lang="en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 be applied to species identification and population management. 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54450" y="315650"/>
            <a:ext cx="8435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B6E2D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deep learning?</a:t>
            </a:r>
            <a:endParaRPr sz="3600" b="1">
              <a:solidFill>
                <a:srgbClr val="B6E2D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0" y="313925"/>
            <a:ext cx="91440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accent5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Current efforts </a:t>
            </a:r>
            <a:endParaRPr b="0">
              <a:solidFill>
                <a:schemeClr val="accent5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57150" y="1430300"/>
            <a:ext cx="792600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Most algorithms classify based on shape, color, contour and/or texture feature extraction and matching and date back to 1989 </a:t>
            </a:r>
            <a:r>
              <a:rPr lang="en" sz="2100" b="1" baseline="30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1,2</a:t>
            </a:r>
            <a:endParaRPr sz="2100" b="1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A wide range of approaches have been used including: </a:t>
            </a:r>
            <a:endParaRPr sz="21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Artificial neural networks and conventional backpropagation </a:t>
            </a:r>
            <a:r>
              <a:rPr lang="en" sz="2000" baseline="30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2000" baseline="30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Multi-class support vector machine </a:t>
            </a:r>
            <a:r>
              <a:rPr lang="en" sz="2000" baseline="30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2000" baseline="30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Convolutional neural networks </a:t>
            </a:r>
            <a:r>
              <a:rPr lang="en" sz="2000" baseline="30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2000" baseline="30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Combination CNNs with other hierarchy-based feature engineering </a:t>
            </a:r>
            <a:r>
              <a:rPr lang="en" sz="2000" baseline="30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6  </a:t>
            </a:r>
            <a:endParaRPr sz="2000" baseline="30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66200" y="431525"/>
            <a:ext cx="76884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accent5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Our approach</a:t>
            </a:r>
            <a:endParaRPr b="0">
              <a:solidFill>
                <a:schemeClr val="accent5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26200" y="1238425"/>
            <a:ext cx="5046900" cy="3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Follow the method of Rathi et al. (2018): </a:t>
            </a:r>
            <a:r>
              <a:rPr lang="en" sz="2000" b="1" i="1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Underwater Fish Species Classification using Convolutional Neural Network and Deep Learning</a:t>
            </a:r>
            <a:endParaRPr sz="2000" b="1" i="1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Data used in the paper is available online </a:t>
            </a:r>
            <a:r>
              <a:rPr lang="en" sz="2000" baseline="30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2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700"/>
              <a:buFont typeface="Lato"/>
              <a:buChar char="○"/>
            </a:pPr>
            <a:r>
              <a:rPr lang="en" sz="17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RGB images include fish in natural habitat</a:t>
            </a:r>
            <a:endParaRPr sz="17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700"/>
              <a:buFont typeface="Lato"/>
              <a:buChar char="○"/>
            </a:pPr>
            <a:r>
              <a:rPr lang="en" sz="17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Binary masks are included to isolate fish from background</a:t>
            </a:r>
            <a:endParaRPr sz="17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Conduct pre-processing on imagery </a:t>
            </a:r>
            <a:endParaRPr sz="2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Recreate Rathi et al. CNN and try to improve on it</a:t>
            </a:r>
            <a:endParaRPr sz="2000"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249300" y="3993775"/>
            <a:ext cx="37506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1. </a:t>
            </a:r>
            <a:r>
              <a:rPr lang="en" sz="130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 sample of the dataset </a:t>
            </a:r>
            <a:br>
              <a:rPr lang="en" sz="130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0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as used in Rathi et al. (2018)</a:t>
            </a:r>
            <a:endParaRPr sz="130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http://groups.inf.ed.ac.uk/f4k/GROUNDTRUTH/RECOG/</a:t>
            </a:r>
            <a:endParaRPr sz="130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300" y="1716600"/>
            <a:ext cx="3750600" cy="22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0" y="433100"/>
            <a:ext cx="91440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Distribution of Data and Augmentation</a:t>
            </a:r>
            <a:endParaRPr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33925"/>
            <a:ext cx="4402875" cy="330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25" y="1333925"/>
            <a:ext cx="4402875" cy="330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0" y="4570050"/>
            <a:ext cx="91440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2. </a:t>
            </a:r>
            <a:r>
              <a:rPr lang="en" sz="130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The distribution of the data as in the dataset used in Rathi et al (2018) (left) and after the data was augmented (right) . </a:t>
            </a:r>
            <a:endParaRPr sz="130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1889863" y="2199150"/>
            <a:ext cx="22833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Original Dataset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6320538" y="2199150"/>
            <a:ext cx="22833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Augmented Dataset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7800" y="442275"/>
            <a:ext cx="76884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Pre-processing</a:t>
            </a:r>
            <a:endParaRPr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24875" y="1641150"/>
            <a:ext cx="4447200" cy="1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Steps as described in Rathi et al. (2018): </a:t>
            </a:r>
            <a:endParaRPr sz="1700" b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51300"/>
              </a:buClr>
              <a:buSzPts val="1600"/>
              <a:buFont typeface="Lato"/>
              <a:buAutoNum type="arabicPeriod"/>
            </a:pPr>
            <a:r>
              <a:rPr lang="en" sz="1600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Scaling the images intensities to [0, 1] &amp; size to (100*100*3)</a:t>
            </a:r>
            <a:endParaRPr sz="16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51300"/>
              </a:buClr>
              <a:buSzPts val="1600"/>
              <a:buFont typeface="Lato"/>
              <a:buAutoNum type="arabicPeriod"/>
            </a:pPr>
            <a:r>
              <a:rPr lang="en" sz="1600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Appending the masks</a:t>
            </a:r>
            <a:endParaRPr sz="16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Size of 100*100*3  </a:t>
            </a:r>
            <a:r>
              <a:rPr lang="en" sz="1300">
                <a:solidFill>
                  <a:srgbClr val="202122"/>
                </a:solidFill>
                <a:latin typeface="Lato"/>
                <a:ea typeface="Lato"/>
                <a:cs typeface="Lato"/>
                <a:sym typeface="Lato"/>
              </a:rPr>
              <a:t>→ </a:t>
            </a:r>
            <a:r>
              <a:rPr lang="en" sz="1300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 100*100*4 (input to CNN)</a:t>
            </a:r>
            <a:endParaRPr sz="19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4570475" y="1641150"/>
            <a:ext cx="4447200" cy="18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Our implementation (Improvements): </a:t>
            </a:r>
            <a:endParaRPr sz="1700" b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51300"/>
              </a:buClr>
              <a:buSzPts val="1600"/>
              <a:buFont typeface="Lato"/>
              <a:buAutoNum type="arabicPeriod"/>
            </a:pPr>
            <a:r>
              <a:rPr lang="en" sz="1600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Augmentation:</a:t>
            </a:r>
            <a:endParaRPr sz="16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X-axis flipping, translation, brightness, and rotation.</a:t>
            </a:r>
            <a:endParaRPr sz="13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51300"/>
              </a:buClr>
              <a:buSzPts val="1600"/>
              <a:buFont typeface="Lato"/>
              <a:buAutoNum type="arabicPeriod"/>
            </a:pPr>
            <a:r>
              <a:rPr lang="en" sz="1600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Concatenation and storing dataset into a binary file (npy file)</a:t>
            </a:r>
            <a:endParaRPr sz="1900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125" y="3600017"/>
            <a:ext cx="1057212" cy="8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3276125" y="4664500"/>
            <a:ext cx="55515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3. </a:t>
            </a:r>
            <a:r>
              <a:rPr lang="en" sz="130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Augmentation Examples</a:t>
            </a:r>
            <a:endParaRPr sz="130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l="1024" t="2790" r="75150" b="6308"/>
          <a:stretch/>
        </p:blipFill>
        <p:spPr>
          <a:xfrm>
            <a:off x="683850" y="3431850"/>
            <a:ext cx="1059575" cy="11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5">
            <a:alphaModFix/>
          </a:blip>
          <a:srcRect l="1024" t="2790" r="75150" b="6308"/>
          <a:stretch/>
        </p:blipFill>
        <p:spPr>
          <a:xfrm>
            <a:off x="762700" y="3508900"/>
            <a:ext cx="1059575" cy="11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6">
            <a:alphaModFix/>
          </a:blip>
          <a:srcRect l="1024" t="2790" r="75150" b="6308"/>
          <a:stretch/>
        </p:blipFill>
        <p:spPr>
          <a:xfrm>
            <a:off x="850375" y="3577925"/>
            <a:ext cx="1059575" cy="11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l="74710" t="5218" r="674" b="3872"/>
          <a:stretch/>
        </p:blipFill>
        <p:spPr>
          <a:xfrm>
            <a:off x="937250" y="3677950"/>
            <a:ext cx="1094649" cy="11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0425" y="3599055"/>
            <a:ext cx="1059575" cy="87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4499063" y="4026863"/>
            <a:ext cx="825600" cy="113100"/>
          </a:xfrm>
          <a:prstGeom prst="rightArrow">
            <a:avLst>
              <a:gd name="adj1" fmla="val 37621"/>
              <a:gd name="adj2" fmla="val 4413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4333325" y="3716113"/>
            <a:ext cx="11571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Augmentation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9550" y="3600017"/>
            <a:ext cx="1057212" cy="8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5492675" y="4473200"/>
            <a:ext cx="1057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Flipping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6639550" y="4473200"/>
            <a:ext cx="1057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Brightness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9">
            <a:alphaModFix/>
          </a:blip>
          <a:srcRect t="4159" r="3688"/>
          <a:stretch/>
        </p:blipFill>
        <p:spPr>
          <a:xfrm>
            <a:off x="7786300" y="3599050"/>
            <a:ext cx="1041425" cy="8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7778413" y="4473200"/>
            <a:ext cx="1057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Translation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3276125" y="4473200"/>
            <a:ext cx="1057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Original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3062100" y="3436050"/>
            <a:ext cx="5976000" cy="1521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727800" y="433100"/>
            <a:ext cx="76884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CA4A00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The Convolutional Neural Network</a:t>
            </a:r>
            <a:endParaRPr b="0">
              <a:solidFill>
                <a:srgbClr val="CA4A00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238125" y="4757750"/>
            <a:ext cx="50007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Figure 4. </a:t>
            </a:r>
            <a:r>
              <a:rPr lang="en" sz="1300" i="1">
                <a:solidFill>
                  <a:srgbClr val="351300"/>
                </a:solidFill>
                <a:latin typeface="Lato"/>
                <a:ea typeface="Lato"/>
                <a:cs typeface="Lato"/>
                <a:sym typeface="Lato"/>
              </a:rPr>
              <a:t>A visual of the CNN</a:t>
            </a:r>
            <a:endParaRPr sz="1300" i="1">
              <a:solidFill>
                <a:srgbClr val="3513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5303050" y="1339075"/>
            <a:ext cx="3764700" cy="3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3 Conv2D Layers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3 MaxPool Layers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3 Dense Layers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2 Dropout (between dense)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Activation functions: ReLu, tanh, sigmoid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Compiled with: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Categorical cross entropy loss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Adam optimizer 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5200"/>
            <a:ext cx="5070109" cy="34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On-screen Show (16:9)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Playfair Display</vt:lpstr>
      <vt:lpstr>Playfair Display Regular</vt:lpstr>
      <vt:lpstr>Raleway</vt:lpstr>
      <vt:lpstr>Lato</vt:lpstr>
      <vt:lpstr>Arial</vt:lpstr>
      <vt:lpstr>Streamline</vt:lpstr>
      <vt:lpstr>Identifying Fish Species With A Convolutional Neural Network</vt:lpstr>
      <vt:lpstr>Monitoring and management of fish population:  Track changes due to persistent environmental/climate stressors Understanding current issues with problematic fisheries (e.g. overexploitation, illegal, unreported, and unregulated fishing)  Efficient data management  </vt:lpstr>
      <vt:lpstr>Organizations can employ:  Electronic reporting  Citizen science programs/working with fishermen </vt:lpstr>
      <vt:lpstr>PowerPoint Presentation</vt:lpstr>
      <vt:lpstr>Current efforts </vt:lpstr>
      <vt:lpstr>Our approach</vt:lpstr>
      <vt:lpstr>Distribution of Data and Augmentation</vt:lpstr>
      <vt:lpstr>Pre-processing</vt:lpstr>
      <vt:lpstr>The Convolutional Neural Network</vt:lpstr>
      <vt:lpstr>Results from the Rathi Architecture (ReLu) Original Dataset</vt:lpstr>
      <vt:lpstr>Results from our Proposed Improved CNN Model Original Dataset</vt:lpstr>
      <vt:lpstr>Distribution of Test Data</vt:lpstr>
      <vt:lpstr>Results from the Rathi Architecture (ReLu) Augmented Dataset</vt:lpstr>
      <vt:lpstr>Results from our Proposed Improved CNN Model Augmented Dataset    </vt:lpstr>
      <vt:lpstr>Next steps </vt:lpstr>
      <vt:lpstr>References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Fish Species With A Convolutional Neural Network</dc:title>
  <cp:lastModifiedBy>Abdullah albattal</cp:lastModifiedBy>
  <cp:revision>1</cp:revision>
  <dcterms:modified xsi:type="dcterms:W3CDTF">2020-06-05T05:15:22Z</dcterms:modified>
</cp:coreProperties>
</file>