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5">
          <p15:clr>
            <a:srgbClr val="A4A3A4"/>
          </p15:clr>
        </p15:guide>
        <p15:guide id="2" pos="7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8" roundtripDataSignature="AMtx7mjLPtW87fskgaI58APIIC4rSu8n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05C1CA-53D1-4033-B8D1-8216A3F1342D}">
  <a:tblStyle styleId="{2305C1CA-53D1-4033-B8D1-8216A3F134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5" orient="horz"/>
        <p:guide pos="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eee00bca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eee00bca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Introduction/ Background</a:t>
            </a:r>
            <a:r>
              <a:rPr lang="en"/>
              <a:t> - Facial detection/ recognition/ ID (Literature work/ history)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eee00bca1_4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eee00bca1_4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eee00bca1_4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eee00bca1_4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eee00bca1_4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eee00bca1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eee00bca1_4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eee00bca1_4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Discussion -  Discuss overall key results, advantages and disadvantages of the methods and possible future directions.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Relationship Id="rId6" Type="http://schemas.openxmlformats.org/officeDocument/2006/relationships/image" Target="../media/image59.png"/><Relationship Id="rId7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Relationship Id="rId5" Type="http://schemas.openxmlformats.org/officeDocument/2006/relationships/image" Target="../media/image47.png"/><Relationship Id="rId6" Type="http://schemas.openxmlformats.org/officeDocument/2006/relationships/image" Target="../media/image59.png"/><Relationship Id="rId7" Type="http://schemas.openxmlformats.org/officeDocument/2006/relationships/image" Target="../media/image53.png"/><Relationship Id="rId8" Type="http://schemas.openxmlformats.org/officeDocument/2006/relationships/image" Target="../media/image6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Relationship Id="rId4" Type="http://schemas.openxmlformats.org/officeDocument/2006/relationships/image" Target="../media/image68.png"/><Relationship Id="rId5" Type="http://schemas.openxmlformats.org/officeDocument/2006/relationships/image" Target="../media/image65.png"/><Relationship Id="rId6" Type="http://schemas.openxmlformats.org/officeDocument/2006/relationships/image" Target="../media/image6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82.png"/><Relationship Id="rId5" Type="http://schemas.openxmlformats.org/officeDocument/2006/relationships/image" Target="../media/image89.png"/><Relationship Id="rId6" Type="http://schemas.openxmlformats.org/officeDocument/2006/relationships/image" Target="../media/image71.png"/><Relationship Id="rId7" Type="http://schemas.openxmlformats.org/officeDocument/2006/relationships/image" Target="../media/image86.png"/><Relationship Id="rId8" Type="http://schemas.openxmlformats.org/officeDocument/2006/relationships/image" Target="../media/image84.png"/><Relationship Id="rId11" Type="http://schemas.openxmlformats.org/officeDocument/2006/relationships/image" Target="../media/image80.png"/><Relationship Id="rId10" Type="http://schemas.openxmlformats.org/officeDocument/2006/relationships/image" Target="../media/image94.png"/><Relationship Id="rId13" Type="http://schemas.openxmlformats.org/officeDocument/2006/relationships/image" Target="../media/image85.png"/><Relationship Id="rId12" Type="http://schemas.openxmlformats.org/officeDocument/2006/relationships/image" Target="../media/image76.png"/><Relationship Id="rId15" Type="http://schemas.openxmlformats.org/officeDocument/2006/relationships/image" Target="../media/image74.png"/><Relationship Id="rId14" Type="http://schemas.openxmlformats.org/officeDocument/2006/relationships/image" Target="../media/image7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9.png"/><Relationship Id="rId4" Type="http://schemas.openxmlformats.org/officeDocument/2006/relationships/image" Target="../media/image78.png"/><Relationship Id="rId5" Type="http://schemas.openxmlformats.org/officeDocument/2006/relationships/image" Target="../media/image70.png"/><Relationship Id="rId6" Type="http://schemas.openxmlformats.org/officeDocument/2006/relationships/image" Target="../media/image8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25.png"/><Relationship Id="rId42" Type="http://schemas.openxmlformats.org/officeDocument/2006/relationships/image" Target="../media/image43.png"/><Relationship Id="rId41" Type="http://schemas.openxmlformats.org/officeDocument/2006/relationships/image" Target="../media/image42.png"/><Relationship Id="rId22" Type="http://schemas.openxmlformats.org/officeDocument/2006/relationships/image" Target="../media/image28.png"/><Relationship Id="rId21" Type="http://schemas.openxmlformats.org/officeDocument/2006/relationships/image" Target="../media/image26.png"/><Relationship Id="rId43" Type="http://schemas.openxmlformats.org/officeDocument/2006/relationships/hyperlink" Target="https://www.kaggle.com/kasikrit/att-database-of-faces" TargetMode="External"/><Relationship Id="rId24" Type="http://schemas.openxmlformats.org/officeDocument/2006/relationships/image" Target="../media/image24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26" Type="http://schemas.openxmlformats.org/officeDocument/2006/relationships/image" Target="../media/image31.png"/><Relationship Id="rId25" Type="http://schemas.openxmlformats.org/officeDocument/2006/relationships/image" Target="../media/image21.png"/><Relationship Id="rId28" Type="http://schemas.openxmlformats.org/officeDocument/2006/relationships/image" Target="../media/image34.png"/><Relationship Id="rId27" Type="http://schemas.openxmlformats.org/officeDocument/2006/relationships/image" Target="../media/image33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29" Type="http://schemas.openxmlformats.org/officeDocument/2006/relationships/image" Target="../media/image29.png"/><Relationship Id="rId7" Type="http://schemas.openxmlformats.org/officeDocument/2006/relationships/image" Target="../media/image5.png"/><Relationship Id="rId8" Type="http://schemas.openxmlformats.org/officeDocument/2006/relationships/image" Target="../media/image1.png"/><Relationship Id="rId31" Type="http://schemas.openxmlformats.org/officeDocument/2006/relationships/image" Target="../media/image27.png"/><Relationship Id="rId30" Type="http://schemas.openxmlformats.org/officeDocument/2006/relationships/image" Target="../media/image23.png"/><Relationship Id="rId11" Type="http://schemas.openxmlformats.org/officeDocument/2006/relationships/image" Target="../media/image10.png"/><Relationship Id="rId33" Type="http://schemas.openxmlformats.org/officeDocument/2006/relationships/image" Target="../media/image37.png"/><Relationship Id="rId10" Type="http://schemas.openxmlformats.org/officeDocument/2006/relationships/image" Target="../media/image22.png"/><Relationship Id="rId32" Type="http://schemas.openxmlformats.org/officeDocument/2006/relationships/image" Target="../media/image45.png"/><Relationship Id="rId13" Type="http://schemas.openxmlformats.org/officeDocument/2006/relationships/image" Target="../media/image6.png"/><Relationship Id="rId35" Type="http://schemas.openxmlformats.org/officeDocument/2006/relationships/image" Target="../media/image39.png"/><Relationship Id="rId12" Type="http://schemas.openxmlformats.org/officeDocument/2006/relationships/image" Target="../media/image12.png"/><Relationship Id="rId34" Type="http://schemas.openxmlformats.org/officeDocument/2006/relationships/image" Target="../media/image32.png"/><Relationship Id="rId15" Type="http://schemas.openxmlformats.org/officeDocument/2006/relationships/image" Target="../media/image18.png"/><Relationship Id="rId37" Type="http://schemas.openxmlformats.org/officeDocument/2006/relationships/image" Target="../media/image36.png"/><Relationship Id="rId14" Type="http://schemas.openxmlformats.org/officeDocument/2006/relationships/image" Target="../media/image4.png"/><Relationship Id="rId36" Type="http://schemas.openxmlformats.org/officeDocument/2006/relationships/image" Target="../media/image35.png"/><Relationship Id="rId17" Type="http://schemas.openxmlformats.org/officeDocument/2006/relationships/image" Target="../media/image17.png"/><Relationship Id="rId39" Type="http://schemas.openxmlformats.org/officeDocument/2006/relationships/image" Target="../media/image38.png"/><Relationship Id="rId16" Type="http://schemas.openxmlformats.org/officeDocument/2006/relationships/image" Target="../media/image15.png"/><Relationship Id="rId38" Type="http://schemas.openxmlformats.org/officeDocument/2006/relationships/image" Target="../media/image44.png"/><Relationship Id="rId19" Type="http://schemas.openxmlformats.org/officeDocument/2006/relationships/image" Target="../media/image30.png"/><Relationship Id="rId18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375" y="941350"/>
            <a:ext cx="4384876" cy="40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>
            <p:ph type="ctrTitle"/>
          </p:nvPr>
        </p:nvSpPr>
        <p:spPr>
          <a:xfrm>
            <a:off x="210975" y="576150"/>
            <a:ext cx="8520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40"/>
              <a:t>Facial recognition using deep learning neural networks techniques</a:t>
            </a:r>
            <a:endParaRPr b="1" sz="364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00" y="4433475"/>
            <a:ext cx="2535100" cy="5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210975" y="1240350"/>
            <a:ext cx="3808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 Ferrier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Yunzhang Liu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 Tendencia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ECE Engineering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California, San Diego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June 2021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Four subjects recreated based on 2 component decomposition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50" y="1547775"/>
            <a:ext cx="4034690" cy="35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50" y="1547775"/>
            <a:ext cx="3697425" cy="35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214325" y="3100400"/>
            <a:ext cx="9858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043125" y="3143250"/>
            <a:ext cx="1000200" cy="18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214325" y="4914900"/>
            <a:ext cx="9858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3938550" y="3100400"/>
            <a:ext cx="9858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938550" y="4914900"/>
            <a:ext cx="10905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5819575" y="3121800"/>
            <a:ext cx="10905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5924275" y="4914900"/>
            <a:ext cx="10905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2076451" y="4853000"/>
            <a:ext cx="1090500" cy="22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Four subjects recreated based on 2 component decomposition</a:t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78025"/>
            <a:ext cx="365586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2371725" y="2886075"/>
            <a:ext cx="700200" cy="642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995475" y="4300550"/>
            <a:ext cx="447600" cy="452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11"/>
          <p:cNvCxnSpPr>
            <a:stCxn id="185" idx="6"/>
          </p:cNvCxnSpPr>
          <p:nvPr/>
        </p:nvCxnSpPr>
        <p:spPr>
          <a:xfrm flipH="1" rot="10800000">
            <a:off x="3071925" y="2086125"/>
            <a:ext cx="2257200" cy="11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1"/>
          <p:cNvCxnSpPr>
            <a:stCxn id="186" idx="6"/>
          </p:cNvCxnSpPr>
          <p:nvPr/>
        </p:nvCxnSpPr>
        <p:spPr>
          <a:xfrm flipH="1" rot="10800000">
            <a:off x="2443075" y="3471950"/>
            <a:ext cx="2714700" cy="10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11"/>
          <p:cNvSpPr txBox="1"/>
          <p:nvPr/>
        </p:nvSpPr>
        <p:spPr>
          <a:xfrm>
            <a:off x="5500700" y="1685925"/>
            <a:ext cx="23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5343525" y="3271850"/>
            <a:ext cx="19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48" y="1571723"/>
            <a:ext cx="1385106" cy="2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4">
            <a:alphaModFix/>
          </a:blip>
          <a:srcRect b="50266" l="0" r="0" t="0"/>
          <a:stretch/>
        </p:blipFill>
        <p:spPr>
          <a:xfrm>
            <a:off x="2181200" y="4127574"/>
            <a:ext cx="804875" cy="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 b="0" l="0" r="0" t="51162"/>
          <a:stretch/>
        </p:blipFill>
        <p:spPr>
          <a:xfrm>
            <a:off x="3843325" y="2645024"/>
            <a:ext cx="804875" cy="8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945" y="1896075"/>
            <a:ext cx="716260" cy="86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2"/>
          <p:cNvCxnSpPr>
            <a:endCxn id="199" idx="3"/>
          </p:cNvCxnSpPr>
          <p:nvPr/>
        </p:nvCxnSpPr>
        <p:spPr>
          <a:xfrm flipH="1">
            <a:off x="2986075" y="2728861"/>
            <a:ext cx="2214600" cy="18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12"/>
          <p:cNvCxnSpPr>
            <a:endCxn id="200" idx="3"/>
          </p:cNvCxnSpPr>
          <p:nvPr/>
        </p:nvCxnSpPr>
        <p:spPr>
          <a:xfrm rot="10800000">
            <a:off x="4648200" y="3070306"/>
            <a:ext cx="566700" cy="101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04" name="Google Shape;20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7150" y="1665550"/>
            <a:ext cx="1327225" cy="13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3351" y="3154149"/>
            <a:ext cx="1327225" cy="15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48" y="1571723"/>
            <a:ext cx="1385106" cy="2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 b="50266" l="0" r="0" t="0"/>
          <a:stretch/>
        </p:blipFill>
        <p:spPr>
          <a:xfrm>
            <a:off x="2181200" y="4127574"/>
            <a:ext cx="804875" cy="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51162"/>
          <a:stretch/>
        </p:blipFill>
        <p:spPr>
          <a:xfrm>
            <a:off x="3843325" y="2645024"/>
            <a:ext cx="804875" cy="8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945" y="1896075"/>
            <a:ext cx="716260" cy="86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13"/>
          <p:cNvCxnSpPr>
            <a:endCxn id="214" idx="3"/>
          </p:cNvCxnSpPr>
          <p:nvPr/>
        </p:nvCxnSpPr>
        <p:spPr>
          <a:xfrm flipH="1">
            <a:off x="2986075" y="2728861"/>
            <a:ext cx="2214600" cy="18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8" name="Google Shape;218;p13"/>
          <p:cNvCxnSpPr>
            <a:endCxn id="215" idx="3"/>
          </p:cNvCxnSpPr>
          <p:nvPr/>
        </p:nvCxnSpPr>
        <p:spPr>
          <a:xfrm rot="10800000">
            <a:off x="4648200" y="3070306"/>
            <a:ext cx="566700" cy="101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19" name="Google Shape;21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7150" y="1665550"/>
            <a:ext cx="1327225" cy="13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3351" y="3154149"/>
            <a:ext cx="1327225" cy="15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0575" y="2107412"/>
            <a:ext cx="1242925" cy="4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36778" y="3136853"/>
            <a:ext cx="1204957" cy="10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28" name="Google Shape;228;p14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50" y="1582797"/>
            <a:ext cx="5091126" cy="32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725" y="1708150"/>
            <a:ext cx="362902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/>
          <p:nvPr/>
        </p:nvSpPr>
        <p:spPr>
          <a:xfrm>
            <a:off x="1257300" y="4414850"/>
            <a:ext cx="4014900" cy="57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14"/>
          <p:cNvCxnSpPr>
            <a:stCxn id="231" idx="1"/>
          </p:cNvCxnSpPr>
          <p:nvPr/>
        </p:nvCxnSpPr>
        <p:spPr>
          <a:xfrm flipH="1" rot="10800000">
            <a:off x="1257300" y="1771700"/>
            <a:ext cx="2743200" cy="292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14"/>
          <p:cNvCxnSpPr/>
          <p:nvPr/>
        </p:nvCxnSpPr>
        <p:spPr>
          <a:xfrm flipH="1" rot="10800000">
            <a:off x="5286375" y="3814925"/>
            <a:ext cx="1971600" cy="12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14"/>
          <p:cNvCxnSpPr/>
          <p:nvPr/>
        </p:nvCxnSpPr>
        <p:spPr>
          <a:xfrm flipH="1">
            <a:off x="5150638" y="2478850"/>
            <a:ext cx="757200" cy="107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314" y="1482800"/>
            <a:ext cx="6065382" cy="36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125" y="1571638"/>
            <a:ext cx="2676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5863" y="1585925"/>
            <a:ext cx="26670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55" name="Google Shape;25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78025"/>
            <a:ext cx="365586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/>
          <p:nvPr/>
        </p:nvSpPr>
        <p:spPr>
          <a:xfrm>
            <a:off x="2371725" y="2886075"/>
            <a:ext cx="700200" cy="642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1995475" y="4300550"/>
            <a:ext cx="447600" cy="452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17"/>
          <p:cNvCxnSpPr>
            <a:stCxn id="257" idx="6"/>
          </p:cNvCxnSpPr>
          <p:nvPr/>
        </p:nvCxnSpPr>
        <p:spPr>
          <a:xfrm flipH="1" rot="10800000">
            <a:off x="3071925" y="2086125"/>
            <a:ext cx="2257200" cy="11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17"/>
          <p:cNvCxnSpPr>
            <a:stCxn id="258" idx="6"/>
          </p:cNvCxnSpPr>
          <p:nvPr/>
        </p:nvCxnSpPr>
        <p:spPr>
          <a:xfrm flipH="1" rot="10800000">
            <a:off x="2443075" y="3471950"/>
            <a:ext cx="2714700" cy="10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17"/>
          <p:cNvSpPr txBox="1"/>
          <p:nvPr/>
        </p:nvSpPr>
        <p:spPr>
          <a:xfrm>
            <a:off x="5500700" y="1685925"/>
            <a:ext cx="23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5343525" y="3271850"/>
            <a:ext cx="19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68" name="Google Shape;268;p18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90500" y="2454981"/>
            <a:ext cx="2676525" cy="15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5625" y="1400200"/>
            <a:ext cx="6062976" cy="36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76" name="Google Shape;276;p1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number of components used dictates how well we can represent the subject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 b="0" l="0" r="0" t="50330"/>
          <a:stretch/>
        </p:blipFill>
        <p:spPr>
          <a:xfrm>
            <a:off x="190500" y="2446338"/>
            <a:ext cx="2676525" cy="1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7025" y="1367675"/>
            <a:ext cx="6112250" cy="3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ee00bca1_4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3" name="Google Shape;63;gdeee00bca1_4_0"/>
          <p:cNvSpPr txBox="1"/>
          <p:nvPr>
            <p:ph idx="1" type="body"/>
          </p:nvPr>
        </p:nvSpPr>
        <p:spPr>
          <a:xfrm>
            <a:off x="311700" y="1544575"/>
            <a:ext cx="4445100" cy="18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for face recognition: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Homeland security.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Law enforcement agencies.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Smart-phones.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deee00bca1_4_0"/>
          <p:cNvSpPr txBox="1"/>
          <p:nvPr>
            <p:ph idx="1" type="body"/>
          </p:nvPr>
        </p:nvSpPr>
        <p:spPr>
          <a:xfrm>
            <a:off x="311700" y="1087750"/>
            <a:ext cx="49536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Facial detection is an object detection classifier.</a:t>
            </a:r>
            <a:endParaRPr u="sng">
              <a:solidFill>
                <a:schemeClr val="dk1"/>
              </a:solidFill>
            </a:endParaRPr>
          </a:p>
        </p:txBody>
      </p:sp>
      <p:pic>
        <p:nvPicPr>
          <p:cNvPr id="65" name="Google Shape;65;gdeee00bca1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325" y="1770100"/>
            <a:ext cx="4883975" cy="26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deee00bca1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00" y="3278271"/>
            <a:ext cx="1666875" cy="14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284" name="Google Shape;284;p20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Using 140 components, we can achieve a high accuracy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85" name="Google Shape;2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825" y="1385875"/>
            <a:ext cx="5732349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 txBox="1"/>
          <p:nvPr/>
        </p:nvSpPr>
        <p:spPr>
          <a:xfrm>
            <a:off x="0" y="2746575"/>
            <a:ext cx="16716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0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accuracy score:95.00%</a:t>
            </a:r>
            <a:endParaRPr b="0" i="0" sz="105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eee00bca1_4_104"/>
          <p:cNvSpPr txBox="1"/>
          <p:nvPr>
            <p:ph type="title"/>
          </p:nvPr>
        </p:nvSpPr>
        <p:spPr>
          <a:xfrm>
            <a:off x="90575" y="12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Component Analysis (ICA)</a:t>
            </a:r>
            <a:endParaRPr/>
          </a:p>
        </p:txBody>
      </p:sp>
      <p:sp>
        <p:nvSpPr>
          <p:cNvPr id="292" name="Google Shape;292;gdeee00bca1_4_104"/>
          <p:cNvSpPr txBox="1"/>
          <p:nvPr/>
        </p:nvSpPr>
        <p:spPr>
          <a:xfrm>
            <a:off x="136450" y="670188"/>
            <a:ext cx="1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Test Set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deee00bca1_4_104"/>
          <p:cNvSpPr txBox="1"/>
          <p:nvPr/>
        </p:nvSpPr>
        <p:spPr>
          <a:xfrm>
            <a:off x="330700" y="4513319"/>
            <a:ext cx="10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(M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xN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deee00bca1_4_104"/>
          <p:cNvSpPr txBox="1"/>
          <p:nvPr/>
        </p:nvSpPr>
        <p:spPr>
          <a:xfrm>
            <a:off x="7074300" y="3380719"/>
            <a:ext cx="10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(M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x N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deee00bca1_4_104"/>
          <p:cNvSpPr txBox="1"/>
          <p:nvPr/>
        </p:nvSpPr>
        <p:spPr>
          <a:xfrm>
            <a:off x="6712875" y="670200"/>
            <a:ext cx="22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Independent Sources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deee00bca1_4_104"/>
          <p:cNvSpPr txBox="1"/>
          <p:nvPr/>
        </p:nvSpPr>
        <p:spPr>
          <a:xfrm>
            <a:off x="3424663" y="670188"/>
            <a:ext cx="1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Measured Signal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deee00bca1_4_104"/>
          <p:cNvSpPr/>
          <p:nvPr/>
        </p:nvSpPr>
        <p:spPr>
          <a:xfrm>
            <a:off x="1946025" y="718700"/>
            <a:ext cx="10671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deee00bca1_4_104"/>
          <p:cNvSpPr/>
          <p:nvPr/>
        </p:nvSpPr>
        <p:spPr>
          <a:xfrm>
            <a:off x="5420000" y="718700"/>
            <a:ext cx="10671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ICA</a:t>
            </a:r>
            <a:endParaRPr/>
          </a:p>
        </p:txBody>
      </p:sp>
      <p:sp>
        <p:nvSpPr>
          <p:cNvPr id="299" name="Google Shape;299;gdeee00bca1_4_104"/>
          <p:cNvSpPr/>
          <p:nvPr/>
        </p:nvSpPr>
        <p:spPr>
          <a:xfrm>
            <a:off x="4150818" y="1679078"/>
            <a:ext cx="510300" cy="5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deee00bca1_4_104"/>
          <p:cNvSpPr/>
          <p:nvPr/>
        </p:nvSpPr>
        <p:spPr>
          <a:xfrm>
            <a:off x="4150818" y="2388056"/>
            <a:ext cx="510300" cy="5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deee00bca1_4_104"/>
          <p:cNvSpPr/>
          <p:nvPr/>
        </p:nvSpPr>
        <p:spPr>
          <a:xfrm>
            <a:off x="4150818" y="3097035"/>
            <a:ext cx="510300" cy="5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deee00bca1_4_104"/>
          <p:cNvSpPr/>
          <p:nvPr/>
        </p:nvSpPr>
        <p:spPr>
          <a:xfrm>
            <a:off x="7309939" y="2033569"/>
            <a:ext cx="510300" cy="5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eee00bca1_4_104"/>
          <p:cNvSpPr/>
          <p:nvPr/>
        </p:nvSpPr>
        <p:spPr>
          <a:xfrm>
            <a:off x="7309939" y="2742547"/>
            <a:ext cx="510300" cy="5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deee00bca1_4_104"/>
          <p:cNvSpPr/>
          <p:nvPr/>
        </p:nvSpPr>
        <p:spPr>
          <a:xfrm>
            <a:off x="662810" y="1118900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deee00bca1_4_104"/>
          <p:cNvSpPr/>
          <p:nvPr/>
        </p:nvSpPr>
        <p:spPr>
          <a:xfrm>
            <a:off x="662810" y="1591002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deee00bca1_4_104"/>
          <p:cNvSpPr/>
          <p:nvPr/>
        </p:nvSpPr>
        <p:spPr>
          <a:xfrm>
            <a:off x="662660" y="2063094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deee00bca1_4_104"/>
          <p:cNvSpPr/>
          <p:nvPr/>
        </p:nvSpPr>
        <p:spPr>
          <a:xfrm>
            <a:off x="662638" y="3097013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deee00bca1_4_104"/>
          <p:cNvSpPr/>
          <p:nvPr/>
        </p:nvSpPr>
        <p:spPr>
          <a:xfrm>
            <a:off x="662650" y="3569117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deee00bca1_4_104"/>
          <p:cNvSpPr/>
          <p:nvPr/>
        </p:nvSpPr>
        <p:spPr>
          <a:xfrm>
            <a:off x="662650" y="4041214"/>
            <a:ext cx="403200" cy="423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deee00bca1_4_104"/>
          <p:cNvSpPr txBox="1"/>
          <p:nvPr/>
        </p:nvSpPr>
        <p:spPr>
          <a:xfrm rot="-5400000">
            <a:off x="683350" y="2622500"/>
            <a:ext cx="29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...</a:t>
            </a:r>
            <a:endParaRPr sz="1000"/>
          </a:p>
        </p:txBody>
      </p:sp>
      <p:cxnSp>
        <p:nvCxnSpPr>
          <p:cNvPr id="311" name="Google Shape;311;gdeee00bca1_4_104"/>
          <p:cNvCxnSpPr>
            <a:stCxn id="304" idx="6"/>
            <a:endCxn id="299" idx="2"/>
          </p:cNvCxnSpPr>
          <p:nvPr/>
        </p:nvCxnSpPr>
        <p:spPr>
          <a:xfrm>
            <a:off x="1066010" y="1330700"/>
            <a:ext cx="3084900" cy="6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gdeee00bca1_4_104"/>
          <p:cNvCxnSpPr>
            <a:stCxn id="307" idx="6"/>
            <a:endCxn id="299" idx="2"/>
          </p:cNvCxnSpPr>
          <p:nvPr/>
        </p:nvCxnSpPr>
        <p:spPr>
          <a:xfrm flipH="1" rot="10800000">
            <a:off x="1065838" y="1948013"/>
            <a:ext cx="3084900" cy="13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gdeee00bca1_4_104"/>
          <p:cNvCxnSpPr>
            <a:stCxn id="306" idx="6"/>
            <a:endCxn id="299" idx="2"/>
          </p:cNvCxnSpPr>
          <p:nvPr/>
        </p:nvCxnSpPr>
        <p:spPr>
          <a:xfrm flipH="1" rot="10800000">
            <a:off x="1065860" y="1947894"/>
            <a:ext cx="30849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gdeee00bca1_4_104"/>
          <p:cNvCxnSpPr>
            <a:stCxn id="305" idx="6"/>
            <a:endCxn id="299" idx="2"/>
          </p:cNvCxnSpPr>
          <p:nvPr/>
        </p:nvCxnSpPr>
        <p:spPr>
          <a:xfrm>
            <a:off x="1066010" y="1802802"/>
            <a:ext cx="3084900" cy="1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gdeee00bca1_4_104"/>
          <p:cNvCxnSpPr>
            <a:stCxn id="308" idx="6"/>
            <a:endCxn id="299" idx="2"/>
          </p:cNvCxnSpPr>
          <p:nvPr/>
        </p:nvCxnSpPr>
        <p:spPr>
          <a:xfrm flipH="1" rot="10800000">
            <a:off x="1065850" y="1947917"/>
            <a:ext cx="3084900" cy="18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gdeee00bca1_4_104"/>
          <p:cNvCxnSpPr>
            <a:stCxn id="309" idx="6"/>
            <a:endCxn id="299" idx="2"/>
          </p:cNvCxnSpPr>
          <p:nvPr/>
        </p:nvCxnSpPr>
        <p:spPr>
          <a:xfrm flipH="1" rot="10800000">
            <a:off x="1065850" y="1947814"/>
            <a:ext cx="3084900" cy="23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gdeee00bca1_4_104"/>
          <p:cNvCxnSpPr>
            <a:stCxn id="304" idx="6"/>
            <a:endCxn id="300" idx="2"/>
          </p:cNvCxnSpPr>
          <p:nvPr/>
        </p:nvCxnSpPr>
        <p:spPr>
          <a:xfrm>
            <a:off x="1066010" y="1330700"/>
            <a:ext cx="3084900" cy="132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gdeee00bca1_4_104"/>
          <p:cNvCxnSpPr>
            <a:stCxn id="305" idx="6"/>
            <a:endCxn id="300" idx="2"/>
          </p:cNvCxnSpPr>
          <p:nvPr/>
        </p:nvCxnSpPr>
        <p:spPr>
          <a:xfrm>
            <a:off x="1066010" y="1802802"/>
            <a:ext cx="3084900" cy="8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gdeee00bca1_4_104"/>
          <p:cNvCxnSpPr>
            <a:stCxn id="306" idx="6"/>
            <a:endCxn id="300" idx="2"/>
          </p:cNvCxnSpPr>
          <p:nvPr/>
        </p:nvCxnSpPr>
        <p:spPr>
          <a:xfrm>
            <a:off x="1065860" y="2274894"/>
            <a:ext cx="3084900" cy="38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gdeee00bca1_4_104"/>
          <p:cNvCxnSpPr>
            <a:stCxn id="307" idx="6"/>
            <a:endCxn id="300" idx="2"/>
          </p:cNvCxnSpPr>
          <p:nvPr/>
        </p:nvCxnSpPr>
        <p:spPr>
          <a:xfrm flipH="1" rot="10800000">
            <a:off x="1065838" y="2656913"/>
            <a:ext cx="3084900" cy="65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gdeee00bca1_4_104"/>
          <p:cNvCxnSpPr>
            <a:stCxn id="308" idx="6"/>
            <a:endCxn id="300" idx="2"/>
          </p:cNvCxnSpPr>
          <p:nvPr/>
        </p:nvCxnSpPr>
        <p:spPr>
          <a:xfrm flipH="1" rot="10800000">
            <a:off x="1065850" y="2656817"/>
            <a:ext cx="3084900" cy="11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gdeee00bca1_4_104"/>
          <p:cNvCxnSpPr>
            <a:stCxn id="309" idx="6"/>
            <a:endCxn id="300" idx="2"/>
          </p:cNvCxnSpPr>
          <p:nvPr/>
        </p:nvCxnSpPr>
        <p:spPr>
          <a:xfrm flipH="1" rot="10800000">
            <a:off x="1065850" y="2656714"/>
            <a:ext cx="3084900" cy="15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gdeee00bca1_4_104"/>
          <p:cNvCxnSpPr>
            <a:stCxn id="304" idx="6"/>
            <a:endCxn id="301" idx="2"/>
          </p:cNvCxnSpPr>
          <p:nvPr/>
        </p:nvCxnSpPr>
        <p:spPr>
          <a:xfrm>
            <a:off x="1066010" y="1330700"/>
            <a:ext cx="3084900" cy="20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gdeee00bca1_4_104"/>
          <p:cNvCxnSpPr>
            <a:stCxn id="305" idx="6"/>
            <a:endCxn id="301" idx="2"/>
          </p:cNvCxnSpPr>
          <p:nvPr/>
        </p:nvCxnSpPr>
        <p:spPr>
          <a:xfrm>
            <a:off x="1066010" y="1802802"/>
            <a:ext cx="3084900" cy="156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gdeee00bca1_4_104"/>
          <p:cNvCxnSpPr>
            <a:stCxn id="306" idx="6"/>
            <a:endCxn id="301" idx="2"/>
          </p:cNvCxnSpPr>
          <p:nvPr/>
        </p:nvCxnSpPr>
        <p:spPr>
          <a:xfrm>
            <a:off x="1065860" y="2274894"/>
            <a:ext cx="3084900" cy="10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gdeee00bca1_4_104"/>
          <p:cNvCxnSpPr>
            <a:stCxn id="299" idx="6"/>
            <a:endCxn id="303" idx="2"/>
          </p:cNvCxnSpPr>
          <p:nvPr/>
        </p:nvCxnSpPr>
        <p:spPr>
          <a:xfrm>
            <a:off x="4661118" y="1947878"/>
            <a:ext cx="2648700" cy="106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gdeee00bca1_4_104"/>
          <p:cNvCxnSpPr>
            <a:stCxn id="300" idx="6"/>
            <a:endCxn id="303" idx="2"/>
          </p:cNvCxnSpPr>
          <p:nvPr/>
        </p:nvCxnSpPr>
        <p:spPr>
          <a:xfrm>
            <a:off x="4661118" y="2656856"/>
            <a:ext cx="26487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gdeee00bca1_4_104"/>
          <p:cNvCxnSpPr>
            <a:stCxn id="301" idx="6"/>
            <a:endCxn id="303" idx="2"/>
          </p:cNvCxnSpPr>
          <p:nvPr/>
        </p:nvCxnSpPr>
        <p:spPr>
          <a:xfrm flipH="1" rot="10800000">
            <a:off x="4661118" y="3011235"/>
            <a:ext cx="26487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gdeee00bca1_4_104"/>
          <p:cNvCxnSpPr>
            <a:stCxn id="299" idx="6"/>
            <a:endCxn id="302" idx="2"/>
          </p:cNvCxnSpPr>
          <p:nvPr/>
        </p:nvCxnSpPr>
        <p:spPr>
          <a:xfrm>
            <a:off x="4661118" y="1947878"/>
            <a:ext cx="26487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gdeee00bca1_4_104"/>
          <p:cNvCxnSpPr>
            <a:stCxn id="300" idx="6"/>
            <a:endCxn id="302" idx="2"/>
          </p:cNvCxnSpPr>
          <p:nvPr/>
        </p:nvCxnSpPr>
        <p:spPr>
          <a:xfrm flipH="1" rot="10800000">
            <a:off x="4661118" y="2302256"/>
            <a:ext cx="26487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gdeee00bca1_4_104"/>
          <p:cNvCxnSpPr>
            <a:stCxn id="301" idx="6"/>
            <a:endCxn id="302" idx="2"/>
          </p:cNvCxnSpPr>
          <p:nvPr/>
        </p:nvCxnSpPr>
        <p:spPr>
          <a:xfrm flipH="1" rot="10800000">
            <a:off x="4661118" y="2302335"/>
            <a:ext cx="2648700" cy="106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gdeee00bca1_4_104"/>
          <p:cNvSpPr txBox="1"/>
          <p:nvPr/>
        </p:nvSpPr>
        <p:spPr>
          <a:xfrm>
            <a:off x="2588175" y="4074650"/>
            <a:ext cx="634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Focus: Independence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Technique: Transforms a set of vectors into individual components from maximum mutual information transfer.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90575" y="124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Component Analysis (ICA)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>
            <a:off x="501050" y="904650"/>
            <a:ext cx="3938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endParaRPr b="0" i="0" sz="1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Assumptions: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signals are statistically independent.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source signal have non-gaussian distribution values.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501050" y="3035975"/>
            <a:ext cx="218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Effects of mixed signals: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Normality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2"/>
          <p:cNvPicPr preferRelativeResize="0"/>
          <p:nvPr/>
        </p:nvPicPr>
        <p:blipFill rotWithShape="1">
          <a:blip r:embed="rId3">
            <a:alphaModFix/>
          </a:blip>
          <a:srcRect b="46171" l="0" r="0" t="0"/>
          <a:stretch/>
        </p:blipFill>
        <p:spPr>
          <a:xfrm>
            <a:off x="5568575" y="2976675"/>
            <a:ext cx="1847850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2"/>
          <p:cNvPicPr preferRelativeResize="0"/>
          <p:nvPr/>
        </p:nvPicPr>
        <p:blipFill rotWithShape="1">
          <a:blip r:embed="rId3">
            <a:alphaModFix/>
          </a:blip>
          <a:srcRect b="0" l="0" r="0" t="53579"/>
          <a:stretch/>
        </p:blipFill>
        <p:spPr>
          <a:xfrm>
            <a:off x="5568550" y="3914925"/>
            <a:ext cx="1847875" cy="8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6925" y="1729363"/>
            <a:ext cx="2066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 txBox="1"/>
          <p:nvPr/>
        </p:nvSpPr>
        <p:spPr>
          <a:xfrm>
            <a:off x="5173100" y="4060150"/>
            <a:ext cx="4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2350" y="1186119"/>
            <a:ext cx="2505620" cy="15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 rotWithShape="1">
          <a:blip r:embed="rId6">
            <a:alphaModFix/>
          </a:blip>
          <a:srcRect b="8497" l="8727" r="38089" t="28227"/>
          <a:stretch/>
        </p:blipFill>
        <p:spPr>
          <a:xfrm>
            <a:off x="5646021" y="1066775"/>
            <a:ext cx="1736979" cy="15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 rotWithShape="1">
          <a:blip r:embed="rId6">
            <a:alphaModFix/>
          </a:blip>
          <a:srcRect b="9115" l="65345" r="0" t="0"/>
          <a:stretch/>
        </p:blipFill>
        <p:spPr>
          <a:xfrm>
            <a:off x="7444194" y="508050"/>
            <a:ext cx="1131901" cy="223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eee00bca1_4_194"/>
          <p:cNvSpPr txBox="1"/>
          <p:nvPr>
            <p:ph type="title"/>
          </p:nvPr>
        </p:nvSpPr>
        <p:spPr>
          <a:xfrm>
            <a:off x="90575" y="12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Component Analysis (ICA)</a:t>
            </a:r>
            <a:endParaRPr/>
          </a:p>
        </p:txBody>
      </p:sp>
      <p:sp>
        <p:nvSpPr>
          <p:cNvPr id="352" name="Google Shape;352;gdeee00bca1_4_194"/>
          <p:cNvSpPr/>
          <p:nvPr/>
        </p:nvSpPr>
        <p:spPr>
          <a:xfrm>
            <a:off x="559185" y="1020306"/>
            <a:ext cx="610200" cy="365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gdeee00bca1_4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81" y="1151005"/>
            <a:ext cx="438546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deee00bca1_4_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981" y="3847103"/>
            <a:ext cx="438546" cy="4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deee00bca1_4_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06" y="1861563"/>
            <a:ext cx="438546" cy="48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deee00bca1_4_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081" y="3189361"/>
            <a:ext cx="438546" cy="48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deee00bca1_4_194"/>
          <p:cNvSpPr txBox="1"/>
          <p:nvPr/>
        </p:nvSpPr>
        <p:spPr>
          <a:xfrm>
            <a:off x="136450" y="670188"/>
            <a:ext cx="1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Test Set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deee00bca1_4_194"/>
          <p:cNvSpPr txBox="1"/>
          <p:nvPr/>
        </p:nvSpPr>
        <p:spPr>
          <a:xfrm>
            <a:off x="330825" y="4670569"/>
            <a:ext cx="10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x N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deee00bca1_4_194"/>
          <p:cNvSpPr/>
          <p:nvPr/>
        </p:nvSpPr>
        <p:spPr>
          <a:xfrm>
            <a:off x="3505025" y="1582200"/>
            <a:ext cx="1691700" cy="197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0" name="Google Shape;360;gdeee00bca1_4_194"/>
          <p:cNvCxnSpPr>
            <a:endCxn id="359" idx="1"/>
          </p:cNvCxnSpPr>
          <p:nvPr/>
        </p:nvCxnSpPr>
        <p:spPr>
          <a:xfrm>
            <a:off x="1282625" y="1394850"/>
            <a:ext cx="2222400" cy="117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gdeee00bca1_4_194"/>
          <p:cNvCxnSpPr>
            <a:stCxn id="355" idx="3"/>
            <a:endCxn id="359" idx="1"/>
          </p:cNvCxnSpPr>
          <p:nvPr/>
        </p:nvCxnSpPr>
        <p:spPr>
          <a:xfrm>
            <a:off x="1085353" y="2105316"/>
            <a:ext cx="2419800" cy="4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gdeee00bca1_4_194"/>
          <p:cNvCxnSpPr>
            <a:stCxn id="356" idx="3"/>
            <a:endCxn id="359" idx="1"/>
          </p:cNvCxnSpPr>
          <p:nvPr/>
        </p:nvCxnSpPr>
        <p:spPr>
          <a:xfrm flipH="1" rot="10800000">
            <a:off x="1083628" y="2571814"/>
            <a:ext cx="2421300" cy="86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gdeee00bca1_4_194"/>
          <p:cNvCxnSpPr>
            <a:stCxn id="354" idx="3"/>
            <a:endCxn id="359" idx="1"/>
          </p:cNvCxnSpPr>
          <p:nvPr/>
        </p:nvCxnSpPr>
        <p:spPr>
          <a:xfrm flipH="1" rot="10800000">
            <a:off x="1083528" y="2571808"/>
            <a:ext cx="2421600" cy="15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Google Shape;364;gdeee00bca1_4_194"/>
          <p:cNvSpPr/>
          <p:nvPr/>
        </p:nvSpPr>
        <p:spPr>
          <a:xfrm>
            <a:off x="7268285" y="1020306"/>
            <a:ext cx="610200" cy="365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5" name="Google Shape;365;gdeee00bca1_4_194"/>
          <p:cNvCxnSpPr>
            <a:stCxn id="359" idx="3"/>
            <a:endCxn id="366" idx="1"/>
          </p:cNvCxnSpPr>
          <p:nvPr/>
        </p:nvCxnSpPr>
        <p:spPr>
          <a:xfrm>
            <a:off x="5196725" y="2571750"/>
            <a:ext cx="2071500" cy="93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gdeee00bca1_4_194"/>
          <p:cNvCxnSpPr>
            <a:stCxn id="359" idx="3"/>
            <a:endCxn id="368" idx="1"/>
          </p:cNvCxnSpPr>
          <p:nvPr/>
        </p:nvCxnSpPr>
        <p:spPr>
          <a:xfrm flipH="1" rot="10800000">
            <a:off x="5196725" y="1393050"/>
            <a:ext cx="2071500" cy="117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gdeee00bca1_4_194"/>
          <p:cNvCxnSpPr>
            <a:stCxn id="359" idx="3"/>
            <a:endCxn id="370" idx="1"/>
          </p:cNvCxnSpPr>
          <p:nvPr/>
        </p:nvCxnSpPr>
        <p:spPr>
          <a:xfrm>
            <a:off x="5196725" y="2571750"/>
            <a:ext cx="2091600" cy="17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gdeee00bca1_4_194"/>
          <p:cNvCxnSpPr>
            <a:stCxn id="359" idx="3"/>
            <a:endCxn id="372" idx="1"/>
          </p:cNvCxnSpPr>
          <p:nvPr/>
        </p:nvCxnSpPr>
        <p:spPr>
          <a:xfrm flipH="1" rot="10800000">
            <a:off x="5196725" y="2210850"/>
            <a:ext cx="2071500" cy="36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gdeee00bca1_4_194"/>
          <p:cNvSpPr txBox="1"/>
          <p:nvPr/>
        </p:nvSpPr>
        <p:spPr>
          <a:xfrm rot="-5400000">
            <a:off x="7374900" y="2676175"/>
            <a:ext cx="29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...</a:t>
            </a:r>
            <a:endParaRPr sz="1000"/>
          </a:p>
        </p:txBody>
      </p:sp>
      <p:sp>
        <p:nvSpPr>
          <p:cNvPr id="374" name="Google Shape;374;gdeee00bca1_4_194"/>
          <p:cNvSpPr txBox="1"/>
          <p:nvPr/>
        </p:nvSpPr>
        <p:spPr>
          <a:xfrm rot="-5400000">
            <a:off x="717425" y="2701125"/>
            <a:ext cx="29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...</a:t>
            </a:r>
            <a:endParaRPr sz="1000"/>
          </a:p>
        </p:txBody>
      </p:sp>
      <p:sp>
        <p:nvSpPr>
          <p:cNvPr id="375" name="Google Shape;375;gdeee00bca1_4_194"/>
          <p:cNvSpPr txBox="1"/>
          <p:nvPr/>
        </p:nvSpPr>
        <p:spPr>
          <a:xfrm>
            <a:off x="6990000" y="4743294"/>
            <a:ext cx="106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x N</a:t>
            </a:r>
            <a:r>
              <a:rPr baseline="-25000" lang="en">
                <a:latin typeface="Calibri"/>
                <a:ea typeface="Calibri"/>
                <a:cs typeface="Calibri"/>
                <a:sym typeface="Calibri"/>
              </a:rPr>
              <a:t>140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deee00bca1_4_194"/>
          <p:cNvSpPr txBox="1"/>
          <p:nvPr/>
        </p:nvSpPr>
        <p:spPr>
          <a:xfrm>
            <a:off x="6712875" y="670200"/>
            <a:ext cx="22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Independent Components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deee00bca1_4_194"/>
          <p:cNvSpPr txBox="1"/>
          <p:nvPr/>
        </p:nvSpPr>
        <p:spPr>
          <a:xfrm>
            <a:off x="3424663" y="670188"/>
            <a:ext cx="1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Measured Signal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deee00bca1_4_194"/>
          <p:cNvSpPr/>
          <p:nvPr/>
        </p:nvSpPr>
        <p:spPr>
          <a:xfrm>
            <a:off x="1946025" y="718700"/>
            <a:ext cx="10671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deee00bca1_4_194"/>
          <p:cNvSpPr/>
          <p:nvPr/>
        </p:nvSpPr>
        <p:spPr>
          <a:xfrm>
            <a:off x="5420000" y="718700"/>
            <a:ext cx="10671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ICA</a:t>
            </a:r>
            <a:endParaRPr/>
          </a:p>
        </p:txBody>
      </p:sp>
      <p:pic>
        <p:nvPicPr>
          <p:cNvPr id="380" name="Google Shape;380;gdeee00bca1_4_194"/>
          <p:cNvPicPr preferRelativeResize="0"/>
          <p:nvPr/>
        </p:nvPicPr>
        <p:blipFill rotWithShape="1">
          <a:blip r:embed="rId7">
            <a:alphaModFix/>
          </a:blip>
          <a:srcRect b="0" l="0" r="3753" t="7510"/>
          <a:stretch/>
        </p:blipFill>
        <p:spPr>
          <a:xfrm>
            <a:off x="3623025" y="1676715"/>
            <a:ext cx="1455600" cy="17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deee00bca1_4_194"/>
          <p:cNvPicPr preferRelativeResize="0"/>
          <p:nvPr/>
        </p:nvPicPr>
        <p:blipFill rotWithShape="1">
          <a:blip r:embed="rId8">
            <a:alphaModFix/>
          </a:blip>
          <a:srcRect b="0" l="0" r="51697" t="0"/>
          <a:stretch/>
        </p:blipFill>
        <p:spPr>
          <a:xfrm>
            <a:off x="7268275" y="3146888"/>
            <a:ext cx="610350" cy="72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deee00bca1_4_194"/>
          <p:cNvPicPr preferRelativeResize="0"/>
          <p:nvPr/>
        </p:nvPicPr>
        <p:blipFill rotWithShape="1">
          <a:blip r:embed="rId9">
            <a:alphaModFix/>
          </a:blip>
          <a:srcRect b="0" l="0" r="51697" t="0"/>
          <a:stretch/>
        </p:blipFill>
        <p:spPr>
          <a:xfrm>
            <a:off x="7268275" y="1032775"/>
            <a:ext cx="610350" cy="72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deee00bca1_4_194"/>
          <p:cNvPicPr preferRelativeResize="0"/>
          <p:nvPr/>
        </p:nvPicPr>
        <p:blipFill rotWithShape="1">
          <a:blip r:embed="rId10">
            <a:alphaModFix/>
          </a:blip>
          <a:srcRect b="0" l="0" r="50362" t="0"/>
          <a:stretch/>
        </p:blipFill>
        <p:spPr>
          <a:xfrm>
            <a:off x="7268275" y="1860375"/>
            <a:ext cx="610350" cy="70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deee00bca1_4_194"/>
          <p:cNvPicPr preferRelativeResize="0"/>
          <p:nvPr/>
        </p:nvPicPr>
        <p:blipFill rotWithShape="1">
          <a:blip r:embed="rId11">
            <a:alphaModFix/>
          </a:blip>
          <a:srcRect b="2714" l="0" r="54090" t="2714"/>
          <a:stretch/>
        </p:blipFill>
        <p:spPr>
          <a:xfrm>
            <a:off x="7288450" y="3961362"/>
            <a:ext cx="561357" cy="6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deee00bca1_4_194"/>
          <p:cNvPicPr preferRelativeResize="0"/>
          <p:nvPr/>
        </p:nvPicPr>
        <p:blipFill rotWithShape="1">
          <a:blip r:embed="rId12">
            <a:alphaModFix/>
          </a:blip>
          <a:srcRect b="62249" l="56367" r="28136" t="9764"/>
          <a:stretch/>
        </p:blipFill>
        <p:spPr>
          <a:xfrm>
            <a:off x="4207750" y="3649150"/>
            <a:ext cx="286350" cy="4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deee00bca1_4_194"/>
          <p:cNvPicPr preferRelativeResize="0"/>
          <p:nvPr/>
        </p:nvPicPr>
        <p:blipFill rotWithShape="1">
          <a:blip r:embed="rId13">
            <a:alphaModFix/>
          </a:blip>
          <a:srcRect b="19836" l="55730" r="21620" t="24144"/>
          <a:stretch/>
        </p:blipFill>
        <p:spPr>
          <a:xfrm>
            <a:off x="5912950" y="1393050"/>
            <a:ext cx="3387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deee00bca1_4_194"/>
          <p:cNvPicPr preferRelativeResize="0"/>
          <p:nvPr/>
        </p:nvPicPr>
        <p:blipFill rotWithShape="1">
          <a:blip r:embed="rId14">
            <a:alphaModFix/>
          </a:blip>
          <a:srcRect b="19833" l="0" r="77350" t="0"/>
          <a:stretch/>
        </p:blipFill>
        <p:spPr>
          <a:xfrm>
            <a:off x="8057100" y="2559175"/>
            <a:ext cx="338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deee00bca1_4_194"/>
          <p:cNvPicPr preferRelativeResize="0"/>
          <p:nvPr/>
        </p:nvPicPr>
        <p:blipFill rotWithShape="1">
          <a:blip r:embed="rId15">
            <a:alphaModFix/>
          </a:blip>
          <a:srcRect b="19833" l="74359" r="2991" t="0"/>
          <a:stretch/>
        </p:blipFill>
        <p:spPr>
          <a:xfrm>
            <a:off x="2252900" y="1325763"/>
            <a:ext cx="338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/>
          <p:nvPr>
            <p:ph type="title"/>
          </p:nvPr>
        </p:nvSpPr>
        <p:spPr>
          <a:xfrm>
            <a:off x="90575" y="124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Component Analysis (ICA)</a:t>
            </a:r>
            <a:endParaRPr/>
          </a:p>
        </p:txBody>
      </p:sp>
      <p:pic>
        <p:nvPicPr>
          <p:cNvPr id="390" name="Google Shape;3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350" y="2968700"/>
            <a:ext cx="33242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350" y="885150"/>
            <a:ext cx="33242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6900" y="2994175"/>
            <a:ext cx="3234871" cy="18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6900" y="885150"/>
            <a:ext cx="3170783" cy="18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eee00bca1_4_53"/>
          <p:cNvSpPr txBox="1"/>
          <p:nvPr/>
        </p:nvSpPr>
        <p:spPr>
          <a:xfrm>
            <a:off x="3648075" y="4382400"/>
            <a:ext cx="16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Accuracy: 97.00%</a:t>
            </a:r>
            <a:endParaRPr/>
          </a:p>
        </p:txBody>
      </p:sp>
      <p:sp>
        <p:nvSpPr>
          <p:cNvPr id="399" name="Google Shape;399;gdeee00bca1_4_53"/>
          <p:cNvSpPr txBox="1"/>
          <p:nvPr>
            <p:ph type="title"/>
          </p:nvPr>
        </p:nvSpPr>
        <p:spPr>
          <a:xfrm>
            <a:off x="90575" y="12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Component Analysis (ICA)</a:t>
            </a:r>
            <a:endParaRPr/>
          </a:p>
        </p:txBody>
      </p:sp>
      <p:pic>
        <p:nvPicPr>
          <p:cNvPr id="400" name="Google Shape;400;gdeee00bca1_4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650" y="697075"/>
            <a:ext cx="4802439" cy="36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Linear Discrimination Analysis (LDA)</a:t>
            </a:r>
            <a:endParaRPr/>
          </a:p>
        </p:txBody>
      </p:sp>
      <p:sp>
        <p:nvSpPr>
          <p:cNvPr id="406" name="Google Shape;4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highlight>
                  <a:schemeClr val="lt1"/>
                </a:highlight>
              </a:rPr>
              <a:t>Main Idea</a:t>
            </a:r>
            <a:r>
              <a:rPr lang="en"/>
              <a:t>: Project dataset(dim d) onto lower dimensional(k&lt;d) space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Supervised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 label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maximizes the separation between different classes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 of classes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Scatter matrices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Highest eigenvalues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Underperforming on small samples</a:t>
            </a:r>
            <a:endParaRPr/>
          </a:p>
        </p:txBody>
      </p:sp>
      <p:pic>
        <p:nvPicPr>
          <p:cNvPr id="407" name="Google Shape;4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5150" y="1548000"/>
            <a:ext cx="33288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LDA Result </a:t>
            </a:r>
            <a:endParaRPr/>
          </a:p>
        </p:txBody>
      </p:sp>
      <p:sp>
        <p:nvSpPr>
          <p:cNvPr id="413" name="Google Shape;4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With Support Vector Machine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With Linear Regression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575" y="1620275"/>
            <a:ext cx="27241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575" y="3043775"/>
            <a:ext cx="2006025" cy="7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Convoluted Neural Network</a:t>
            </a:r>
            <a:endParaRPr/>
          </a:p>
        </p:txBody>
      </p:sp>
      <p:sp>
        <p:nvSpPr>
          <p:cNvPr id="421" name="Google Shape;4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The shape of original image is (92,112) which is pretty hard for computation, so we reshaped it to (28,28)</a:t>
            </a:r>
            <a:endParaRPr/>
          </a:p>
        </p:txBody>
      </p:sp>
      <p:pic>
        <p:nvPicPr>
          <p:cNvPr id="422" name="Google Shape;4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525" y="1965750"/>
            <a:ext cx="2054775" cy="25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8"/>
          <p:cNvSpPr txBox="1"/>
          <p:nvPr/>
        </p:nvSpPr>
        <p:spPr>
          <a:xfrm>
            <a:off x="985563" y="4581525"/>
            <a:ext cx="20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image 92x112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6150" y="1850350"/>
            <a:ext cx="2471400" cy="27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8"/>
          <p:cNvSpPr txBox="1"/>
          <p:nvPr/>
        </p:nvSpPr>
        <p:spPr>
          <a:xfrm>
            <a:off x="5360550" y="4581525"/>
            <a:ext cx="22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Reshaped image 28x28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Structure </a:t>
            </a:r>
            <a:endParaRPr/>
          </a:p>
        </p:txBody>
      </p:sp>
      <p:pic>
        <p:nvPicPr>
          <p:cNvPr id="431" name="Google Shape;4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5013" y="1228388"/>
            <a:ext cx="534352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9"/>
          <p:cNvSpPr txBox="1"/>
          <p:nvPr/>
        </p:nvSpPr>
        <p:spPr>
          <a:xfrm>
            <a:off x="1561425" y="1980763"/>
            <a:ext cx="127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x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7925" y="3544088"/>
            <a:ext cx="465772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9"/>
          <p:cNvSpPr txBox="1"/>
          <p:nvPr/>
        </p:nvSpPr>
        <p:spPr>
          <a:xfrm>
            <a:off x="4510750" y="2902325"/>
            <a:ext cx="78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500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812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0498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9648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6496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6413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04796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23179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41561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9944" y="802325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4500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12883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31265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849648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68031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86413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304796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123179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941561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759944" y="187575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00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12883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31265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852718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668031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304796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492554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123179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941561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753803" y="2949184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00641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220559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40476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855789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671101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486413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5301726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123179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941561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759944" y="4022613"/>
            <a:ext cx="815313" cy="99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>
            <p:ph type="title"/>
          </p:nvPr>
        </p:nvSpPr>
        <p:spPr>
          <a:xfrm>
            <a:off x="311700" y="148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730"/>
              <a:buNone/>
            </a:pPr>
            <a:r>
              <a:rPr lang="en"/>
              <a:t>ORL Dataset </a:t>
            </a:r>
            <a:r>
              <a:rPr lang="en" sz="1654" u="sng">
                <a:solidFill>
                  <a:srgbClr val="1155C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4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https://www.kaggle.com/kasikrit/att-database-of-faces</a:t>
            </a:r>
            <a:endParaRPr sz="335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CNN Result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440" name="Google Shape;4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525" y="1385075"/>
            <a:ext cx="4486275" cy="31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6325" y="3569950"/>
            <a:ext cx="3245975" cy="6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eee00bca1_4_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</a:t>
            </a:r>
            <a:endParaRPr/>
          </a:p>
        </p:txBody>
      </p:sp>
      <p:sp>
        <p:nvSpPr>
          <p:cNvPr id="447" name="Google Shape;447;gdeee00bca1_4_276"/>
          <p:cNvSpPr txBox="1"/>
          <p:nvPr>
            <p:ph idx="1" type="body"/>
          </p:nvPr>
        </p:nvSpPr>
        <p:spPr>
          <a:xfrm>
            <a:off x="422900" y="1623050"/>
            <a:ext cx="4271100" cy="20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highest accuracy we get is 98.00% from the pipeline of linear discrimination analysis and linear regression classifier.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algorithms in combination can enhance the efficiency of the accuracy overall.</a:t>
            </a:r>
            <a:endParaRPr/>
          </a:p>
        </p:txBody>
      </p:sp>
      <p:graphicFrame>
        <p:nvGraphicFramePr>
          <p:cNvPr id="448" name="Google Shape;448;gdeee00bca1_4_276"/>
          <p:cNvGraphicFramePr/>
          <p:nvPr/>
        </p:nvGraphicFramePr>
        <p:xfrm>
          <a:off x="5038775" y="113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{2305C1CA-53D1-4033-B8D1-8216A3F1342D}</a:tableStyleId>
              </a:tblPr>
              <a:tblGrid>
                <a:gridCol w="1221800"/>
                <a:gridCol w="1221800"/>
                <a:gridCol w="1221800"/>
              </a:tblGrid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 Extraction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Classifier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SVM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95.00%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LDA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97.00%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LDA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98.00%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LDA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SVM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97.50%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CNN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95.83%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3859"/>
            <a:ext cx="9144001" cy="168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56760"/>
            <a:ext cx="9144000" cy="1733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>
            <p:ph type="title"/>
          </p:nvPr>
        </p:nvSpPr>
        <p:spPr>
          <a:xfrm>
            <a:off x="128000" y="377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Different images of the same person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 The focus on neural network facial recognition...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Feature Extraction: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Principal component analysis (PCA)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Independent component analysis (ICA)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discrimination analysis (LDA)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Neural Network: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Convoluted neural network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Breaking things into analizable components is something we are all familiar with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Breaking things into analizable components is something we are all familiar with</a:t>
            </a: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48" y="1571723"/>
            <a:ext cx="1385106" cy="29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Breaking things into analizable components is something we are all familiar with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48" y="1571723"/>
            <a:ext cx="1385106" cy="2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945" y="1896075"/>
            <a:ext cx="716260" cy="8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Principal Component Analysis [PCA]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Breaking things into analizable components is something we are all familiar with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000" y="2013025"/>
            <a:ext cx="28575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48" y="1571723"/>
            <a:ext cx="1385106" cy="2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 b="50266" l="0" r="0" t="0"/>
          <a:stretch/>
        </p:blipFill>
        <p:spPr>
          <a:xfrm>
            <a:off x="2181200" y="4127574"/>
            <a:ext cx="804875" cy="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 b="0" l="0" r="0" t="51162"/>
          <a:stretch/>
        </p:blipFill>
        <p:spPr>
          <a:xfrm>
            <a:off x="3843325" y="2645024"/>
            <a:ext cx="804875" cy="8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945" y="1896075"/>
            <a:ext cx="716260" cy="86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9"/>
          <p:cNvCxnSpPr>
            <a:endCxn id="157" idx="3"/>
          </p:cNvCxnSpPr>
          <p:nvPr/>
        </p:nvCxnSpPr>
        <p:spPr>
          <a:xfrm flipH="1">
            <a:off x="2986075" y="2728861"/>
            <a:ext cx="2214600" cy="18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9"/>
          <p:cNvCxnSpPr>
            <a:endCxn id="158" idx="3"/>
          </p:cNvCxnSpPr>
          <p:nvPr/>
        </p:nvCxnSpPr>
        <p:spPr>
          <a:xfrm rot="10800000">
            <a:off x="4648200" y="3070306"/>
            <a:ext cx="566700" cy="101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