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Lora"/>
      <p:regular r:id="rId28"/>
      <p:bold r:id="rId29"/>
      <p:italic r:id="rId30"/>
      <p:boldItalic r:id="rId31"/>
    </p:embeddedFont>
    <p:embeddedFont>
      <p:font typeface="Quattrocen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gyyp+DiPSCf9pQv57QtsYSx9qb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ora-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ora-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ora-boldItalic.fntdata"/><Relationship Id="rId30" Type="http://schemas.openxmlformats.org/officeDocument/2006/relationships/font" Target="fonts/Lora-italic.fntdata"/><Relationship Id="rId11" Type="http://schemas.openxmlformats.org/officeDocument/2006/relationships/slide" Target="slides/slide7.xml"/><Relationship Id="rId33" Type="http://schemas.openxmlformats.org/officeDocument/2006/relationships/font" Target="fonts/QuattrocentoSans-bold.fntdata"/><Relationship Id="rId10" Type="http://schemas.openxmlformats.org/officeDocument/2006/relationships/slide" Target="slides/slide6.xml"/><Relationship Id="rId32" Type="http://schemas.openxmlformats.org/officeDocument/2006/relationships/font" Target="fonts/QuattrocentoSans-regular.fntdata"/><Relationship Id="rId13" Type="http://schemas.openxmlformats.org/officeDocument/2006/relationships/slide" Target="slides/slide9.xml"/><Relationship Id="rId35" Type="http://schemas.openxmlformats.org/officeDocument/2006/relationships/font" Target="fonts/QuattrocentoSans-boldItalic.fntdata"/><Relationship Id="rId12" Type="http://schemas.openxmlformats.org/officeDocument/2006/relationships/slide" Target="slides/slide8.xml"/><Relationship Id="rId34" Type="http://schemas.openxmlformats.org/officeDocument/2006/relationships/font" Target="fonts/QuattrocentoSans-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 name="Google Shape;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We begin the analysis of our attack by visualizing the convolutional filters in the first layer of the BadNet. Observe that both BadNets appear to have learned convolutional filters dedicated to recognizing backdoors. These “backdoor” filters are highlighted in Figure 5. The presence of dedicated backdoor filters suggests that the presence of backdoors is sparsely coded in deeper layers of the BadNe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An example of poisoned samples generated by different types of backdoor attacks. (1) In the visible attack, the backdoor trigger is a white-square stamped on the bottom right corner of the poisoned image, which is visible. (2) In the visible attack, the trigger is a noise with small perturbations, which is invisible. Moreover, the target label of the poisoned image is different from the ground-truth label of its benign version in the poison-label attack, whereas these labels are the same in the clean-label attack. (3) In the physical attack, the (digital) poisoned image is captured by the camera from the physical space. (4) In the optimized attack, the trigger is a universal perturbation towards the target class instead of a random selection one. (5) The poisoned image is exactly the same as its benign version in the semantic attack. In this case, the trigger is the combination of two semantic objects (i.e., ‘bird’ and ‘human’). Images containing these objects simultaneously will be classified by the infected models as the ‘car’.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5"/>
          <p:cNvSpPr txBox="1"/>
          <p:nvPr>
            <p:ph type="ctrTitle"/>
          </p:nvPr>
        </p:nvSpPr>
        <p:spPr>
          <a:xfrm>
            <a:off x="996630" y="2003888"/>
            <a:ext cx="4523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cxnSp>
        <p:nvCxnSpPr>
          <p:cNvPr id="11" name="Google Shape;11;p25"/>
          <p:cNvCxnSpPr/>
          <p:nvPr/>
        </p:nvCxnSpPr>
        <p:spPr>
          <a:xfrm>
            <a:off x="-6025" y="3676512"/>
            <a:ext cx="9162000" cy="0"/>
          </a:xfrm>
          <a:prstGeom prst="straightConnector1">
            <a:avLst/>
          </a:prstGeom>
          <a:noFill/>
          <a:ln cap="flat" cmpd="sng" w="9525">
            <a:solidFill>
              <a:srgbClr val="000000"/>
            </a:solidFill>
            <a:prstDash val="solid"/>
            <a:round/>
            <a:headEnd len="sm" w="sm" type="none"/>
            <a:tailEnd len="sm" w="sm" type="none"/>
          </a:ln>
        </p:spPr>
      </p:cxnSp>
      <p:sp>
        <p:nvSpPr>
          <p:cNvPr id="12" name="Google Shape;12;p25"/>
          <p:cNvSpPr/>
          <p:nvPr/>
        </p:nvSpPr>
        <p:spPr>
          <a:xfrm>
            <a:off x="1117950" y="3393000"/>
            <a:ext cx="567000" cy="5670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26"/>
          <p:cNvSpPr txBox="1"/>
          <p:nvPr>
            <p:ph idx="1" type="subTitle"/>
          </p:nvPr>
        </p:nvSpPr>
        <p:spPr>
          <a:xfrm>
            <a:off x="2022300" y="2815923"/>
            <a:ext cx="5591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400">
                <a:highlight>
                  <a:schemeClr val="accent1"/>
                </a:highlight>
              </a:defRPr>
            </a:lvl1pPr>
            <a:lvl2pPr lvl="1" algn="l">
              <a:lnSpc>
                <a:spcPct val="100000"/>
              </a:lnSpc>
              <a:spcBef>
                <a:spcPts val="0"/>
              </a:spcBef>
              <a:spcAft>
                <a:spcPts val="0"/>
              </a:spcAft>
              <a:buClr>
                <a:schemeClr val="dk2"/>
              </a:buClr>
              <a:buSzPts val="1400"/>
              <a:buNone/>
              <a:defRPr sz="1400">
                <a:solidFill>
                  <a:schemeClr val="dk2"/>
                </a:solidFill>
                <a:highlight>
                  <a:schemeClr val="accent1"/>
                </a:highlight>
              </a:defRPr>
            </a:lvl2pPr>
            <a:lvl3pPr lvl="2" algn="l">
              <a:lnSpc>
                <a:spcPct val="100000"/>
              </a:lnSpc>
              <a:spcBef>
                <a:spcPts val="0"/>
              </a:spcBef>
              <a:spcAft>
                <a:spcPts val="0"/>
              </a:spcAft>
              <a:buClr>
                <a:schemeClr val="dk2"/>
              </a:buClr>
              <a:buSzPts val="1400"/>
              <a:buNone/>
              <a:defRPr sz="1400">
                <a:solidFill>
                  <a:schemeClr val="dk2"/>
                </a:solidFill>
                <a:highlight>
                  <a:schemeClr val="accent1"/>
                </a:highlight>
              </a:defRPr>
            </a:lvl3pPr>
            <a:lvl4pPr lvl="3" algn="l">
              <a:lnSpc>
                <a:spcPct val="100000"/>
              </a:lnSpc>
              <a:spcBef>
                <a:spcPts val="0"/>
              </a:spcBef>
              <a:spcAft>
                <a:spcPts val="0"/>
              </a:spcAft>
              <a:buClr>
                <a:schemeClr val="dk2"/>
              </a:buClr>
              <a:buSzPts val="1400"/>
              <a:buNone/>
              <a:defRPr sz="1400">
                <a:solidFill>
                  <a:schemeClr val="dk2"/>
                </a:solidFill>
                <a:highlight>
                  <a:schemeClr val="accent1"/>
                </a:highlight>
              </a:defRPr>
            </a:lvl4pPr>
            <a:lvl5pPr lvl="4" algn="l">
              <a:lnSpc>
                <a:spcPct val="100000"/>
              </a:lnSpc>
              <a:spcBef>
                <a:spcPts val="0"/>
              </a:spcBef>
              <a:spcAft>
                <a:spcPts val="0"/>
              </a:spcAft>
              <a:buClr>
                <a:schemeClr val="dk2"/>
              </a:buClr>
              <a:buSzPts val="1400"/>
              <a:buNone/>
              <a:defRPr sz="1400">
                <a:solidFill>
                  <a:schemeClr val="dk2"/>
                </a:solidFill>
                <a:highlight>
                  <a:schemeClr val="accent1"/>
                </a:highlight>
              </a:defRPr>
            </a:lvl5pPr>
            <a:lvl6pPr lvl="5" algn="l">
              <a:lnSpc>
                <a:spcPct val="100000"/>
              </a:lnSpc>
              <a:spcBef>
                <a:spcPts val="0"/>
              </a:spcBef>
              <a:spcAft>
                <a:spcPts val="0"/>
              </a:spcAft>
              <a:buClr>
                <a:schemeClr val="dk2"/>
              </a:buClr>
              <a:buSzPts val="1400"/>
              <a:buNone/>
              <a:defRPr sz="1400">
                <a:solidFill>
                  <a:schemeClr val="dk2"/>
                </a:solidFill>
                <a:highlight>
                  <a:schemeClr val="accent1"/>
                </a:highlight>
              </a:defRPr>
            </a:lvl6pPr>
            <a:lvl7pPr lvl="6" algn="l">
              <a:lnSpc>
                <a:spcPct val="100000"/>
              </a:lnSpc>
              <a:spcBef>
                <a:spcPts val="0"/>
              </a:spcBef>
              <a:spcAft>
                <a:spcPts val="0"/>
              </a:spcAft>
              <a:buClr>
                <a:schemeClr val="dk2"/>
              </a:buClr>
              <a:buSzPts val="1400"/>
              <a:buNone/>
              <a:defRPr sz="1400">
                <a:solidFill>
                  <a:schemeClr val="dk2"/>
                </a:solidFill>
                <a:highlight>
                  <a:schemeClr val="accent1"/>
                </a:highlight>
              </a:defRPr>
            </a:lvl7pPr>
            <a:lvl8pPr lvl="7" algn="l">
              <a:lnSpc>
                <a:spcPct val="100000"/>
              </a:lnSpc>
              <a:spcBef>
                <a:spcPts val="0"/>
              </a:spcBef>
              <a:spcAft>
                <a:spcPts val="0"/>
              </a:spcAft>
              <a:buClr>
                <a:schemeClr val="dk2"/>
              </a:buClr>
              <a:buSzPts val="1400"/>
              <a:buNone/>
              <a:defRPr sz="1400">
                <a:solidFill>
                  <a:schemeClr val="dk2"/>
                </a:solidFill>
                <a:highlight>
                  <a:schemeClr val="accent1"/>
                </a:highlight>
              </a:defRPr>
            </a:lvl8pPr>
            <a:lvl9pPr lvl="8" algn="l">
              <a:lnSpc>
                <a:spcPct val="100000"/>
              </a:lnSpc>
              <a:spcBef>
                <a:spcPts val="0"/>
              </a:spcBef>
              <a:spcAft>
                <a:spcPts val="0"/>
              </a:spcAft>
              <a:buClr>
                <a:schemeClr val="dk2"/>
              </a:buClr>
              <a:buSzPts val="1400"/>
              <a:buNone/>
              <a:defRPr sz="1400">
                <a:solidFill>
                  <a:schemeClr val="dk2"/>
                </a:solidFill>
                <a:highlight>
                  <a:schemeClr val="accent1"/>
                </a:highlight>
              </a:defRPr>
            </a:lvl9pPr>
          </a:lstStyle>
          <a:p/>
        </p:txBody>
      </p:sp>
      <p:cxnSp>
        <p:nvCxnSpPr>
          <p:cNvPr id="15" name="Google Shape;15;p26"/>
          <p:cNvCxnSpPr/>
          <p:nvPr/>
        </p:nvCxnSpPr>
        <p:spPr>
          <a:xfrm>
            <a:off x="-6025" y="2571762"/>
            <a:ext cx="1984500" cy="0"/>
          </a:xfrm>
          <a:prstGeom prst="straightConnector1">
            <a:avLst/>
          </a:prstGeom>
          <a:noFill/>
          <a:ln cap="flat" cmpd="sng" w="9525">
            <a:solidFill>
              <a:srgbClr val="CCCCCC"/>
            </a:solidFill>
            <a:prstDash val="solid"/>
            <a:round/>
            <a:headEnd len="sm" w="sm" type="none"/>
            <a:tailEnd len="sm" w="sm" type="none"/>
          </a:ln>
        </p:spPr>
      </p:cxnSp>
      <p:sp>
        <p:nvSpPr>
          <p:cNvPr id="16" name="Google Shape;16;p26"/>
          <p:cNvSpPr/>
          <p:nvPr/>
        </p:nvSpPr>
        <p:spPr>
          <a:xfrm>
            <a:off x="1117950" y="2288250"/>
            <a:ext cx="567000" cy="5670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6"/>
          <p:cNvSpPr txBox="1"/>
          <p:nvPr>
            <p:ph type="ctrTitle"/>
          </p:nvPr>
        </p:nvSpPr>
        <p:spPr>
          <a:xfrm>
            <a:off x="2022225" y="1693523"/>
            <a:ext cx="37878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cxnSp>
        <p:nvCxnSpPr>
          <p:cNvPr id="18" name="Google Shape;18;p26"/>
          <p:cNvCxnSpPr/>
          <p:nvPr/>
        </p:nvCxnSpPr>
        <p:spPr>
          <a:xfrm>
            <a:off x="5898975" y="2571750"/>
            <a:ext cx="3251100" cy="0"/>
          </a:xfrm>
          <a:prstGeom prst="straightConnector1">
            <a:avLst/>
          </a:prstGeom>
          <a:noFill/>
          <a:ln cap="flat" cmpd="sng" w="9525">
            <a:solidFill>
              <a:srgbClr val="CCCCCC"/>
            </a:solidFill>
            <a:prstDash val="solid"/>
            <a:round/>
            <a:headEnd len="sm" w="sm" type="none"/>
            <a:tailEnd len="sm" w="sm" type="none"/>
          </a:ln>
        </p:spPr>
      </p:cxnSp>
      <p:sp>
        <p:nvSpPr>
          <p:cNvPr id="19" name="Google Shape;19;p2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0" name="Shape 20"/>
        <p:cNvGrpSpPr/>
        <p:nvPr/>
      </p:nvGrpSpPr>
      <p:grpSpPr>
        <a:xfrm>
          <a:off x="0" y="0"/>
          <a:ext cx="0" cy="0"/>
          <a:chOff x="0" y="0"/>
          <a:chExt cx="0" cy="0"/>
        </a:xfrm>
      </p:grpSpPr>
      <p:sp>
        <p:nvSpPr>
          <p:cNvPr id="21" name="Google Shape;21;p27"/>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 name="Google Shape;22;p27"/>
          <p:cNvSpPr txBox="1"/>
          <p:nvPr>
            <p:ph idx="1" type="body"/>
          </p:nvPr>
        </p:nvSpPr>
        <p:spPr>
          <a:xfrm>
            <a:off x="1381250" y="1618700"/>
            <a:ext cx="3425400" cy="32310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a:lvl2pPr>
            <a:lvl3pPr indent="-355600" lvl="2" marL="1371600" algn="l">
              <a:lnSpc>
                <a:spcPct val="100000"/>
              </a:lnSpc>
              <a:spcBef>
                <a:spcPts val="0"/>
              </a:spcBef>
              <a:spcAft>
                <a:spcPts val="0"/>
              </a:spcAft>
              <a:buSzPts val="2000"/>
              <a:buChar char="■"/>
              <a:defRPr/>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3" name="Google Shape;23;p27"/>
          <p:cNvSpPr txBox="1"/>
          <p:nvPr>
            <p:ph idx="2" type="body"/>
          </p:nvPr>
        </p:nvSpPr>
        <p:spPr>
          <a:xfrm>
            <a:off x="5012916" y="1618700"/>
            <a:ext cx="3425400" cy="32310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a:lvl2pPr>
            <a:lvl3pPr indent="-355600" lvl="2" marL="1371600" algn="l">
              <a:lnSpc>
                <a:spcPct val="100000"/>
              </a:lnSpc>
              <a:spcBef>
                <a:spcPts val="0"/>
              </a:spcBef>
              <a:spcAft>
                <a:spcPts val="0"/>
              </a:spcAft>
              <a:buSzPts val="2000"/>
              <a:buChar char="■"/>
              <a:defRPr/>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cxnSp>
        <p:nvCxnSpPr>
          <p:cNvPr id="24" name="Google Shape;24;p27"/>
          <p:cNvCxnSpPr/>
          <p:nvPr/>
        </p:nvCxnSpPr>
        <p:spPr>
          <a:xfrm>
            <a:off x="0" y="1131725"/>
            <a:ext cx="1375800" cy="0"/>
          </a:xfrm>
          <a:prstGeom prst="straightConnector1">
            <a:avLst/>
          </a:prstGeom>
          <a:noFill/>
          <a:ln cap="flat" cmpd="sng" w="9525">
            <a:solidFill>
              <a:srgbClr val="CCCCCC"/>
            </a:solidFill>
            <a:prstDash val="solid"/>
            <a:round/>
            <a:headEnd len="sm" w="sm" type="none"/>
            <a:tailEnd len="sm" w="sm" type="none"/>
          </a:ln>
        </p:spPr>
      </p:cxnSp>
      <p:sp>
        <p:nvSpPr>
          <p:cNvPr id="25" name="Google Shape;25;p27"/>
          <p:cNvSpPr/>
          <p:nvPr/>
        </p:nvSpPr>
        <p:spPr>
          <a:xfrm>
            <a:off x="817475" y="928767"/>
            <a:ext cx="405900" cy="4059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 name="Google Shape;26;p27"/>
          <p:cNvCxnSpPr/>
          <p:nvPr/>
        </p:nvCxnSpPr>
        <p:spPr>
          <a:xfrm>
            <a:off x="5265650" y="1131725"/>
            <a:ext cx="3878400" cy="0"/>
          </a:xfrm>
          <a:prstGeom prst="straightConnector1">
            <a:avLst/>
          </a:prstGeom>
          <a:noFill/>
          <a:ln cap="flat" cmpd="sng" w="9525">
            <a:solidFill>
              <a:srgbClr val="CCCCCC"/>
            </a:solidFill>
            <a:prstDash val="solid"/>
            <a:round/>
            <a:headEnd len="sm" w="sm" type="none"/>
            <a:tailEnd len="sm" w="sm" type="none"/>
          </a:ln>
        </p:spPr>
      </p:cxnSp>
      <p:sp>
        <p:nvSpPr>
          <p:cNvPr id="27" name="Google Shape;27;p2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28" name="Shape 28"/>
        <p:cNvGrpSpPr/>
        <p:nvPr/>
      </p:nvGrpSpPr>
      <p:grpSpPr>
        <a:xfrm>
          <a:off x="0" y="0"/>
          <a:ext cx="0" cy="0"/>
          <a:chOff x="0" y="0"/>
          <a:chExt cx="0" cy="0"/>
        </a:xfrm>
      </p:grpSpPr>
      <p:sp>
        <p:nvSpPr>
          <p:cNvPr id="29" name="Google Shape;29;p2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0" name="Shape 30"/>
        <p:cNvGrpSpPr/>
        <p:nvPr/>
      </p:nvGrpSpPr>
      <p:grpSpPr>
        <a:xfrm>
          <a:off x="0" y="0"/>
          <a:ext cx="0" cy="0"/>
          <a:chOff x="0" y="0"/>
          <a:chExt cx="0" cy="0"/>
        </a:xfrm>
      </p:grpSpPr>
      <p:cxnSp>
        <p:nvCxnSpPr>
          <p:cNvPr id="31" name="Google Shape;31;p29"/>
          <p:cNvCxnSpPr/>
          <p:nvPr/>
        </p:nvCxnSpPr>
        <p:spPr>
          <a:xfrm>
            <a:off x="0" y="1131725"/>
            <a:ext cx="1375800" cy="0"/>
          </a:xfrm>
          <a:prstGeom prst="straightConnector1">
            <a:avLst/>
          </a:prstGeom>
          <a:noFill/>
          <a:ln cap="flat" cmpd="sng" w="9525">
            <a:solidFill>
              <a:srgbClr val="CCCCCC"/>
            </a:solidFill>
            <a:prstDash val="solid"/>
            <a:round/>
            <a:headEnd len="sm" w="sm" type="none"/>
            <a:tailEnd len="sm" w="sm" type="none"/>
          </a:ln>
        </p:spPr>
      </p:cxnSp>
      <p:sp>
        <p:nvSpPr>
          <p:cNvPr id="32" name="Google Shape;32;p29"/>
          <p:cNvSpPr/>
          <p:nvPr/>
        </p:nvSpPr>
        <p:spPr>
          <a:xfrm>
            <a:off x="817475" y="928767"/>
            <a:ext cx="405900" cy="4059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9"/>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Font typeface="Lora"/>
              <a:buNone/>
              <a:defRPr b="1" sz="2000">
                <a:latin typeface="Lora"/>
                <a:ea typeface="Lora"/>
                <a:cs typeface="Lora"/>
                <a:sym typeface="Lora"/>
              </a:defRPr>
            </a:lvl1pPr>
            <a:lvl2pPr lvl="1"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2pPr>
            <a:lvl3pPr lvl="2"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3pPr>
            <a:lvl4pPr lvl="3"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4pPr>
            <a:lvl5pPr lvl="4"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5pPr>
            <a:lvl6pPr lvl="5"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6pPr>
            <a:lvl7pPr lvl="6"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7pPr>
            <a:lvl8pPr lvl="7"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8pPr>
            <a:lvl9pPr lvl="8"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9pPr>
          </a:lstStyle>
          <a:p/>
        </p:txBody>
      </p:sp>
      <p:sp>
        <p:nvSpPr>
          <p:cNvPr id="34" name="Google Shape;34;p29"/>
          <p:cNvSpPr txBox="1"/>
          <p:nvPr>
            <p:ph idx="1" type="body"/>
          </p:nvPr>
        </p:nvSpPr>
        <p:spPr>
          <a:xfrm>
            <a:off x="1381250" y="1616470"/>
            <a:ext cx="6809700" cy="3112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indent="-355600" lvl="1" marL="9144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indent="-355600" lvl="2" marL="13716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indent="-342900" lvl="3" marL="18288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indent="-342900" lvl="4" marL="22860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indent="-342900" lvl="5" marL="27432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indent="-342900" lvl="6" marL="32004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indent="-342900" lvl="7" marL="36576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indent="-342900" lvl="8" marL="41148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p:txBody>
      </p:sp>
      <p:cxnSp>
        <p:nvCxnSpPr>
          <p:cNvPr id="35" name="Google Shape;35;p29"/>
          <p:cNvCxnSpPr/>
          <p:nvPr/>
        </p:nvCxnSpPr>
        <p:spPr>
          <a:xfrm>
            <a:off x="5265650" y="1131725"/>
            <a:ext cx="3878400" cy="0"/>
          </a:xfrm>
          <a:prstGeom prst="straightConnector1">
            <a:avLst/>
          </a:prstGeom>
          <a:noFill/>
          <a:ln cap="flat" cmpd="sng" w="9525">
            <a:solidFill>
              <a:srgbClr val="CCCCCC"/>
            </a:solidFill>
            <a:prstDash val="solid"/>
            <a:round/>
            <a:headEnd len="sm" w="sm" type="none"/>
            <a:tailEnd len="sm" w="sm" type="none"/>
          </a:ln>
        </p:spPr>
      </p:cxnSp>
      <p:sp>
        <p:nvSpPr>
          <p:cNvPr id="36" name="Google Shape;36;p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idx="1" type="body"/>
          </p:nvPr>
        </p:nvSpPr>
        <p:spPr>
          <a:xfrm>
            <a:off x="1381250" y="1616470"/>
            <a:ext cx="6809700" cy="31122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chemeClr val="accent1"/>
              </a:buClr>
              <a:buSzPts val="2400"/>
              <a:buFont typeface="Quattrocento Sans"/>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0"/>
              </a:spcBef>
              <a:spcAft>
                <a:spcPts val="0"/>
              </a:spcAft>
              <a:buClr>
                <a:schemeClr val="accent1"/>
              </a:buClr>
              <a:buSzPts val="2000"/>
              <a:buFont typeface="Quattrocento Sans"/>
              <a:buChar char="○"/>
              <a:defRPr b="0" i="0" sz="20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100000"/>
              </a:lnSpc>
              <a:spcBef>
                <a:spcPts val="0"/>
              </a:spcBef>
              <a:spcAft>
                <a:spcPts val="0"/>
              </a:spcAft>
              <a:buClr>
                <a:schemeClr val="accent1"/>
              </a:buClr>
              <a:buSzPts val="2000"/>
              <a:buFont typeface="Quattrocento Sans"/>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100000"/>
              </a:lnSpc>
              <a:spcBef>
                <a:spcPts val="0"/>
              </a:spcBef>
              <a:spcAft>
                <a:spcPts val="0"/>
              </a:spcAft>
              <a:buClr>
                <a:schemeClr val="accent1"/>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100000"/>
              </a:lnSpc>
              <a:spcBef>
                <a:spcPts val="0"/>
              </a:spcBef>
              <a:spcAft>
                <a:spcPts val="0"/>
              </a:spcAft>
              <a:buClr>
                <a:schemeClr val="dk1"/>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100000"/>
              </a:lnSpc>
              <a:spcBef>
                <a:spcPts val="0"/>
              </a:spcBef>
              <a:spcAft>
                <a:spcPts val="0"/>
              </a:spcAft>
              <a:buClr>
                <a:schemeClr val="dk1"/>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100000"/>
              </a:lnSpc>
              <a:spcBef>
                <a:spcPts val="0"/>
              </a:spcBef>
              <a:spcAft>
                <a:spcPts val="0"/>
              </a:spcAft>
              <a:buClr>
                <a:schemeClr val="dk1"/>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100000"/>
              </a:lnSpc>
              <a:spcBef>
                <a:spcPts val="0"/>
              </a:spcBef>
              <a:spcAft>
                <a:spcPts val="0"/>
              </a:spcAft>
              <a:buClr>
                <a:schemeClr val="dk1"/>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100000"/>
              </a:lnSpc>
              <a:spcBef>
                <a:spcPts val="0"/>
              </a:spcBef>
              <a:spcAft>
                <a:spcPts val="0"/>
              </a:spcAft>
              <a:buClr>
                <a:schemeClr val="dk1"/>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7" name="Google Shape;7;p24"/>
          <p:cNvSpPr txBox="1"/>
          <p:nvPr>
            <p:ph type="title"/>
          </p:nvPr>
        </p:nvSpPr>
        <p:spPr>
          <a:xfrm>
            <a:off x="1381250" y="896549"/>
            <a:ext cx="6809700" cy="4356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2000"/>
              <a:buFont typeface="Lora"/>
              <a:buNone/>
              <a:defRPr b="1" i="0" sz="2000" u="none" cap="none" strike="noStrike">
                <a:solidFill>
                  <a:schemeClr val="dk1"/>
                </a:solidFill>
                <a:latin typeface="Lora"/>
                <a:ea typeface="Lora"/>
                <a:cs typeface="Lora"/>
                <a:sym typeface="Lora"/>
              </a:defRPr>
            </a:lvl1pPr>
            <a:lvl2pPr lvl="1" marR="0" rtl="0" algn="l">
              <a:lnSpc>
                <a:spcPct val="100000"/>
              </a:lnSpc>
              <a:spcBef>
                <a:spcPts val="0"/>
              </a:spcBef>
              <a:spcAft>
                <a:spcPts val="0"/>
              </a:spcAft>
              <a:buClr>
                <a:schemeClr val="dk1"/>
              </a:buClr>
              <a:buSzPts val="2000"/>
              <a:buFont typeface="Lora"/>
              <a:buNone/>
              <a:defRPr b="1" i="0" sz="2000" u="none" cap="none" strike="noStrike">
                <a:solidFill>
                  <a:schemeClr val="dk1"/>
                </a:solidFill>
                <a:latin typeface="Lora"/>
                <a:ea typeface="Lora"/>
                <a:cs typeface="Lora"/>
                <a:sym typeface="Lora"/>
              </a:defRPr>
            </a:lvl2pPr>
            <a:lvl3pPr lvl="2" marR="0" rtl="0" algn="l">
              <a:lnSpc>
                <a:spcPct val="100000"/>
              </a:lnSpc>
              <a:spcBef>
                <a:spcPts val="0"/>
              </a:spcBef>
              <a:spcAft>
                <a:spcPts val="0"/>
              </a:spcAft>
              <a:buClr>
                <a:schemeClr val="dk1"/>
              </a:buClr>
              <a:buSzPts val="2000"/>
              <a:buFont typeface="Lora"/>
              <a:buNone/>
              <a:defRPr b="1" i="0" sz="2000" u="none" cap="none" strike="noStrike">
                <a:solidFill>
                  <a:schemeClr val="dk1"/>
                </a:solidFill>
                <a:latin typeface="Lora"/>
                <a:ea typeface="Lora"/>
                <a:cs typeface="Lora"/>
                <a:sym typeface="Lora"/>
              </a:defRPr>
            </a:lvl3pPr>
            <a:lvl4pPr lvl="3" marR="0" rtl="0" algn="l">
              <a:lnSpc>
                <a:spcPct val="100000"/>
              </a:lnSpc>
              <a:spcBef>
                <a:spcPts val="0"/>
              </a:spcBef>
              <a:spcAft>
                <a:spcPts val="0"/>
              </a:spcAft>
              <a:buClr>
                <a:schemeClr val="dk1"/>
              </a:buClr>
              <a:buSzPts val="2000"/>
              <a:buFont typeface="Lora"/>
              <a:buNone/>
              <a:defRPr b="1" i="0" sz="2000" u="none" cap="none" strike="noStrike">
                <a:solidFill>
                  <a:schemeClr val="dk1"/>
                </a:solidFill>
                <a:latin typeface="Lora"/>
                <a:ea typeface="Lora"/>
                <a:cs typeface="Lora"/>
                <a:sym typeface="Lora"/>
              </a:defRPr>
            </a:lvl4pPr>
            <a:lvl5pPr lvl="4" marR="0" rtl="0" algn="l">
              <a:lnSpc>
                <a:spcPct val="100000"/>
              </a:lnSpc>
              <a:spcBef>
                <a:spcPts val="0"/>
              </a:spcBef>
              <a:spcAft>
                <a:spcPts val="0"/>
              </a:spcAft>
              <a:buClr>
                <a:schemeClr val="dk1"/>
              </a:buClr>
              <a:buSzPts val="2000"/>
              <a:buFont typeface="Lora"/>
              <a:buNone/>
              <a:defRPr b="1" i="0" sz="2000" u="none" cap="none" strike="noStrike">
                <a:solidFill>
                  <a:schemeClr val="dk1"/>
                </a:solidFill>
                <a:latin typeface="Lora"/>
                <a:ea typeface="Lora"/>
                <a:cs typeface="Lora"/>
                <a:sym typeface="Lora"/>
              </a:defRPr>
            </a:lvl5pPr>
            <a:lvl6pPr lvl="5" marR="0" rtl="0" algn="l">
              <a:lnSpc>
                <a:spcPct val="100000"/>
              </a:lnSpc>
              <a:spcBef>
                <a:spcPts val="0"/>
              </a:spcBef>
              <a:spcAft>
                <a:spcPts val="0"/>
              </a:spcAft>
              <a:buClr>
                <a:schemeClr val="dk1"/>
              </a:buClr>
              <a:buSzPts val="2000"/>
              <a:buFont typeface="Lora"/>
              <a:buNone/>
              <a:defRPr b="1" i="0" sz="2000" u="none" cap="none" strike="noStrike">
                <a:solidFill>
                  <a:schemeClr val="dk1"/>
                </a:solidFill>
                <a:latin typeface="Lora"/>
                <a:ea typeface="Lora"/>
                <a:cs typeface="Lora"/>
                <a:sym typeface="Lora"/>
              </a:defRPr>
            </a:lvl6pPr>
            <a:lvl7pPr lvl="6" marR="0" rtl="0" algn="l">
              <a:lnSpc>
                <a:spcPct val="100000"/>
              </a:lnSpc>
              <a:spcBef>
                <a:spcPts val="0"/>
              </a:spcBef>
              <a:spcAft>
                <a:spcPts val="0"/>
              </a:spcAft>
              <a:buClr>
                <a:schemeClr val="dk1"/>
              </a:buClr>
              <a:buSzPts val="2000"/>
              <a:buFont typeface="Lora"/>
              <a:buNone/>
              <a:defRPr b="1" i="0" sz="2000" u="none" cap="none" strike="noStrike">
                <a:solidFill>
                  <a:schemeClr val="dk1"/>
                </a:solidFill>
                <a:latin typeface="Lora"/>
                <a:ea typeface="Lora"/>
                <a:cs typeface="Lora"/>
                <a:sym typeface="Lora"/>
              </a:defRPr>
            </a:lvl7pPr>
            <a:lvl8pPr lvl="7" marR="0" rtl="0" algn="l">
              <a:lnSpc>
                <a:spcPct val="100000"/>
              </a:lnSpc>
              <a:spcBef>
                <a:spcPts val="0"/>
              </a:spcBef>
              <a:spcAft>
                <a:spcPts val="0"/>
              </a:spcAft>
              <a:buClr>
                <a:schemeClr val="dk1"/>
              </a:buClr>
              <a:buSzPts val="2000"/>
              <a:buFont typeface="Lora"/>
              <a:buNone/>
              <a:defRPr b="1" i="0" sz="2000" u="none" cap="none" strike="noStrike">
                <a:solidFill>
                  <a:schemeClr val="dk1"/>
                </a:solidFill>
                <a:latin typeface="Lora"/>
                <a:ea typeface="Lora"/>
                <a:cs typeface="Lora"/>
                <a:sym typeface="Lora"/>
              </a:defRPr>
            </a:lvl8pPr>
            <a:lvl9pPr lvl="8" marR="0" rtl="0" algn="l">
              <a:lnSpc>
                <a:spcPct val="100000"/>
              </a:lnSpc>
              <a:spcBef>
                <a:spcPts val="0"/>
              </a:spcBef>
              <a:spcAft>
                <a:spcPts val="0"/>
              </a:spcAft>
              <a:buClr>
                <a:schemeClr val="dk1"/>
              </a:buClr>
              <a:buSzPts val="2000"/>
              <a:buFont typeface="Lora"/>
              <a:buNone/>
              <a:defRPr b="1" i="0" sz="2000" u="none" cap="none" strike="noStrike">
                <a:solidFill>
                  <a:schemeClr val="dk1"/>
                </a:solidFill>
                <a:latin typeface="Lora"/>
                <a:ea typeface="Lora"/>
                <a:cs typeface="Lora"/>
                <a:sym typeface="Lora"/>
              </a:defRPr>
            </a:lvl9pPr>
          </a:lstStyle>
          <a:p/>
        </p:txBody>
      </p:sp>
      <p:sp>
        <p:nvSpPr>
          <p:cNvPr id="8" name="Google Shape;8;p2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1"/>
          <p:cNvSpPr txBox="1"/>
          <p:nvPr>
            <p:ph type="ctrTitle"/>
          </p:nvPr>
        </p:nvSpPr>
        <p:spPr>
          <a:xfrm>
            <a:off x="996630" y="802313"/>
            <a:ext cx="3925593" cy="2361376"/>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200"/>
              <a:t>Backdoor</a:t>
            </a:r>
            <a:br>
              <a:rPr lang="en" sz="3200"/>
            </a:br>
            <a:r>
              <a:rPr lang="en" sz="3200"/>
              <a:t>Attack &amp; Defense</a:t>
            </a:r>
            <a:br>
              <a:rPr lang="en" sz="3200"/>
            </a:br>
            <a:r>
              <a:rPr lang="en" sz="3200"/>
              <a:t>in Image</a:t>
            </a:r>
            <a:br>
              <a:rPr lang="en" sz="3200"/>
            </a:br>
            <a:r>
              <a:rPr lang="en" sz="3200"/>
              <a:t>Classification</a:t>
            </a:r>
            <a:endParaRPr sz="3200"/>
          </a:p>
        </p:txBody>
      </p:sp>
      <p:sp>
        <p:nvSpPr>
          <p:cNvPr id="42" name="Google Shape;42;p1"/>
          <p:cNvSpPr txBox="1"/>
          <p:nvPr/>
        </p:nvSpPr>
        <p:spPr>
          <a:xfrm>
            <a:off x="1009156" y="4002109"/>
            <a:ext cx="3651172" cy="78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chemeClr val="accent1"/>
              </a:buClr>
              <a:buSzPts val="2400"/>
              <a:buFont typeface="Quattrocento Sans"/>
              <a:buNone/>
            </a:pPr>
            <a:r>
              <a:rPr b="0" i="0" lang="en" sz="1400" u="none" cap="none" strike="noStrike">
                <a:solidFill>
                  <a:schemeClr val="dk1"/>
                </a:solidFill>
                <a:latin typeface="Lora"/>
                <a:ea typeface="Lora"/>
                <a:cs typeface="Lora"/>
                <a:sym typeface="Lora"/>
              </a:rPr>
              <a:t>Zichao Li, Qiyao Wu, Rongxiang Zhang</a:t>
            </a:r>
            <a:endParaRPr/>
          </a:p>
        </p:txBody>
      </p:sp>
      <p:grpSp>
        <p:nvGrpSpPr>
          <p:cNvPr id="43" name="Google Shape;43;p1"/>
          <p:cNvGrpSpPr/>
          <p:nvPr/>
        </p:nvGrpSpPr>
        <p:grpSpPr>
          <a:xfrm>
            <a:off x="1299165" y="3511424"/>
            <a:ext cx="215966" cy="342399"/>
            <a:chOff x="6718575" y="2318625"/>
            <a:chExt cx="256950" cy="407375"/>
          </a:xfrm>
        </p:grpSpPr>
        <p:sp>
          <p:nvSpPr>
            <p:cNvPr id="44" name="Google Shape;44;p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
            <p:cNvSpPr/>
            <p:nvPr/>
          </p:nvSpPr>
          <p:spPr>
            <a:xfrm>
              <a:off x="6795900" y="2628550"/>
              <a:ext cx="102300" cy="25"/>
            </a:xfrm>
            <a:custGeom>
              <a:rect b="b" l="l" r="r" t="t"/>
              <a:pathLst>
                <a:path extrusionOk="0" fill="none" h="1" w="4092">
                  <a:moveTo>
                    <a:pt x="0" y="1"/>
                  </a:moveTo>
                  <a:lnTo>
                    <a:pt x="4092" y="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 name="Google Shape;52;p1"/>
          <p:cNvGrpSpPr/>
          <p:nvPr/>
        </p:nvGrpSpPr>
        <p:grpSpPr>
          <a:xfrm>
            <a:off x="6280496" y="2089218"/>
            <a:ext cx="1954136" cy="2647807"/>
            <a:chOff x="4827533" y="1386612"/>
            <a:chExt cx="2391099" cy="3058314"/>
          </a:xfrm>
        </p:grpSpPr>
        <p:pic>
          <p:nvPicPr>
            <p:cNvPr id="53" name="Google Shape;53;p1"/>
            <p:cNvPicPr preferRelativeResize="0"/>
            <p:nvPr/>
          </p:nvPicPr>
          <p:blipFill rotWithShape="1">
            <a:blip r:embed="rId3">
              <a:alphaModFix/>
            </a:blip>
            <a:srcRect b="0" l="0" r="0" t="0"/>
            <a:stretch/>
          </p:blipFill>
          <p:spPr>
            <a:xfrm>
              <a:off x="4827533" y="1386612"/>
              <a:ext cx="2391099" cy="3058272"/>
            </a:xfrm>
            <a:prstGeom prst="rect">
              <a:avLst/>
            </a:prstGeom>
            <a:noFill/>
            <a:ln>
              <a:noFill/>
            </a:ln>
          </p:spPr>
        </p:pic>
        <p:pic>
          <p:nvPicPr>
            <p:cNvPr id="54" name="Google Shape;54;p1"/>
            <p:cNvPicPr preferRelativeResize="0"/>
            <p:nvPr/>
          </p:nvPicPr>
          <p:blipFill rotWithShape="1">
            <a:blip r:embed="rId4">
              <a:alphaModFix/>
            </a:blip>
            <a:srcRect b="0" l="21733" r="19739" t="0"/>
            <a:stretch/>
          </p:blipFill>
          <p:spPr>
            <a:xfrm>
              <a:off x="4827533" y="1386612"/>
              <a:ext cx="2391099" cy="3058314"/>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type="ctrTitle"/>
          </p:nvPr>
        </p:nvSpPr>
        <p:spPr>
          <a:xfrm>
            <a:off x="2078592" y="1761354"/>
            <a:ext cx="3787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3600"/>
              <a:t>Methods</a:t>
            </a:r>
            <a:endParaRPr sz="3600"/>
          </a:p>
        </p:txBody>
      </p:sp>
      <p:sp>
        <p:nvSpPr>
          <p:cNvPr id="144" name="Google Shape;144;p10"/>
          <p:cNvSpPr txBox="1"/>
          <p:nvPr/>
        </p:nvSpPr>
        <p:spPr>
          <a:xfrm>
            <a:off x="1133975" y="2291150"/>
            <a:ext cx="543900" cy="562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Lora"/>
                <a:ea typeface="Lora"/>
                <a:cs typeface="Lora"/>
                <a:sym typeface="Lora"/>
              </a:rPr>
              <a:t>3</a:t>
            </a:r>
            <a:endParaRPr b="0" i="0" sz="2400" u="none" cap="none" strike="noStrike">
              <a:solidFill>
                <a:srgbClr val="000000"/>
              </a:solidFill>
              <a:latin typeface="Lora"/>
              <a:ea typeface="Lora"/>
              <a:cs typeface="Lora"/>
              <a:sym typeface="Lora"/>
            </a:endParaRPr>
          </a:p>
        </p:txBody>
      </p:sp>
      <p:sp>
        <p:nvSpPr>
          <p:cNvPr id="145" name="Google Shape;145;p1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
              <a:t>Methods</a:t>
            </a:r>
            <a:endParaRPr>
              <a:highlight>
                <a:schemeClr val="accent1"/>
              </a:highlight>
            </a:endParaRPr>
          </a:p>
        </p:txBody>
      </p:sp>
      <p:sp>
        <p:nvSpPr>
          <p:cNvPr id="151" name="Google Shape;151;p11"/>
          <p:cNvSpPr txBox="1"/>
          <p:nvPr>
            <p:ph idx="1" type="body"/>
          </p:nvPr>
        </p:nvSpPr>
        <p:spPr>
          <a:xfrm>
            <a:off x="827334" y="1546131"/>
            <a:ext cx="6809700" cy="3112200"/>
          </a:xfrm>
          <a:prstGeom prst="rect">
            <a:avLst/>
          </a:prstGeom>
          <a:noFill/>
          <a:ln>
            <a:noFill/>
          </a:ln>
        </p:spPr>
        <p:txBody>
          <a:bodyPr anchorCtr="0" anchor="t" bIns="91425" lIns="91425" spcFirstLastPara="1" rIns="91425" wrap="square" tIns="91425">
            <a:noAutofit/>
          </a:bodyPr>
          <a:lstStyle/>
          <a:p>
            <a:pPr indent="0" lvl="0" marL="76200" rtl="0" algn="l">
              <a:lnSpc>
                <a:spcPct val="100000"/>
              </a:lnSpc>
              <a:spcBef>
                <a:spcPts val="600"/>
              </a:spcBef>
              <a:spcAft>
                <a:spcPts val="0"/>
              </a:spcAft>
              <a:buClr>
                <a:schemeClr val="accent1"/>
              </a:buClr>
              <a:buSzPts val="2400"/>
              <a:buNone/>
            </a:pPr>
            <a:r>
              <a:rPr b="1" lang="en" sz="2400">
                <a:solidFill>
                  <a:schemeClr val="dk1"/>
                </a:solidFill>
                <a:latin typeface="Lora"/>
                <a:ea typeface="Lora"/>
                <a:cs typeface="Lora"/>
                <a:sym typeface="Lora"/>
              </a:rPr>
              <a:t>Attacking methods</a:t>
            </a:r>
            <a:endParaRPr/>
          </a:p>
          <a:p>
            <a:pPr indent="-381000" lvl="0" marL="457200" rtl="0" algn="l">
              <a:lnSpc>
                <a:spcPct val="100000"/>
              </a:lnSpc>
              <a:spcBef>
                <a:spcPts val="2700"/>
              </a:spcBef>
              <a:spcAft>
                <a:spcPts val="0"/>
              </a:spcAft>
              <a:buClr>
                <a:schemeClr val="accent1"/>
              </a:buClr>
              <a:buSzPts val="2400"/>
              <a:buChar char="◉"/>
            </a:pPr>
            <a:r>
              <a:rPr lang="en" sz="2000"/>
              <a:t>Pixel Backdoor Attack</a:t>
            </a:r>
            <a:endParaRPr/>
          </a:p>
          <a:p>
            <a:pPr indent="-228600" lvl="0" marL="457200" rtl="0" algn="l">
              <a:lnSpc>
                <a:spcPct val="100000"/>
              </a:lnSpc>
              <a:spcBef>
                <a:spcPts val="3000"/>
              </a:spcBef>
              <a:spcAft>
                <a:spcPts val="0"/>
              </a:spcAft>
              <a:buClr>
                <a:schemeClr val="accent1"/>
              </a:buClr>
              <a:buSzPts val="2400"/>
              <a:buNone/>
            </a:pPr>
            <a:r>
              <a:t/>
            </a:r>
            <a:endParaRPr sz="2000"/>
          </a:p>
          <a:p>
            <a:pPr indent="-381000" lvl="0" marL="457200" rtl="0" algn="l">
              <a:lnSpc>
                <a:spcPct val="100000"/>
              </a:lnSpc>
              <a:spcBef>
                <a:spcPts val="1200"/>
              </a:spcBef>
              <a:spcAft>
                <a:spcPts val="0"/>
              </a:spcAft>
              <a:buClr>
                <a:schemeClr val="accent1"/>
              </a:buClr>
              <a:buSzPts val="2400"/>
              <a:buChar char="◉"/>
            </a:pPr>
            <a:r>
              <a:rPr lang="en" sz="2000"/>
              <a:t>Pattern Backdoor Attack</a:t>
            </a:r>
            <a:endParaRPr/>
          </a:p>
          <a:p>
            <a:pPr indent="0" lvl="0" marL="0" rtl="0" algn="l">
              <a:lnSpc>
                <a:spcPct val="100000"/>
              </a:lnSpc>
              <a:spcBef>
                <a:spcPts val="1800"/>
              </a:spcBef>
              <a:spcAft>
                <a:spcPts val="0"/>
              </a:spcAft>
              <a:buClr>
                <a:schemeClr val="dk1"/>
              </a:buClr>
              <a:buSzPts val="1100"/>
              <a:buFont typeface="Arial"/>
              <a:buNone/>
            </a:pPr>
            <a:r>
              <a:t/>
            </a:r>
            <a:endParaRPr/>
          </a:p>
          <a:p>
            <a:pPr indent="0" lvl="0" marL="0" rtl="0" algn="l">
              <a:lnSpc>
                <a:spcPct val="100000"/>
              </a:lnSpc>
              <a:spcBef>
                <a:spcPts val="600"/>
              </a:spcBef>
              <a:spcAft>
                <a:spcPts val="0"/>
              </a:spcAft>
              <a:buSzPts val="2400"/>
              <a:buNone/>
            </a:pPr>
            <a:r>
              <a:t/>
            </a:r>
            <a:endParaRPr/>
          </a:p>
        </p:txBody>
      </p:sp>
      <p:grpSp>
        <p:nvGrpSpPr>
          <p:cNvPr id="152" name="Google Shape;152;p11"/>
          <p:cNvGrpSpPr/>
          <p:nvPr/>
        </p:nvGrpSpPr>
        <p:grpSpPr>
          <a:xfrm>
            <a:off x="916458" y="1019750"/>
            <a:ext cx="214625" cy="214625"/>
            <a:chOff x="2594050" y="1631825"/>
            <a:chExt cx="439625" cy="439625"/>
          </a:xfrm>
        </p:grpSpPr>
        <p:sp>
          <p:nvSpPr>
            <p:cNvPr id="153" name="Google Shape;153;p11"/>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1"/>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1"/>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1"/>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 name="Google Shape;157;p1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58" name="Google Shape;158;p11"/>
          <p:cNvPicPr preferRelativeResize="0"/>
          <p:nvPr/>
        </p:nvPicPr>
        <p:blipFill rotWithShape="1">
          <a:blip r:embed="rId3">
            <a:alphaModFix/>
          </a:blip>
          <a:srcRect b="0" l="0" r="0" t="0"/>
          <a:stretch/>
        </p:blipFill>
        <p:spPr>
          <a:xfrm>
            <a:off x="4572000" y="1632408"/>
            <a:ext cx="2394599" cy="1570441"/>
          </a:xfrm>
          <a:prstGeom prst="rect">
            <a:avLst/>
          </a:prstGeom>
          <a:noFill/>
          <a:ln>
            <a:noFill/>
          </a:ln>
        </p:spPr>
      </p:pic>
      <p:pic>
        <p:nvPicPr>
          <p:cNvPr id="159" name="Google Shape;159;p11"/>
          <p:cNvPicPr preferRelativeResize="0"/>
          <p:nvPr/>
        </p:nvPicPr>
        <p:blipFill rotWithShape="1">
          <a:blip r:embed="rId4">
            <a:alphaModFix/>
          </a:blip>
          <a:srcRect b="0" l="0" r="0" t="0"/>
          <a:stretch/>
        </p:blipFill>
        <p:spPr>
          <a:xfrm>
            <a:off x="4692167" y="3399646"/>
            <a:ext cx="2274432" cy="15704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
              <a:t>Methods</a:t>
            </a:r>
            <a:endParaRPr>
              <a:highlight>
                <a:schemeClr val="accent1"/>
              </a:highlight>
            </a:endParaRPr>
          </a:p>
        </p:txBody>
      </p:sp>
      <p:sp>
        <p:nvSpPr>
          <p:cNvPr id="165" name="Google Shape;165;p12"/>
          <p:cNvSpPr txBox="1"/>
          <p:nvPr>
            <p:ph idx="1" type="body"/>
          </p:nvPr>
        </p:nvSpPr>
        <p:spPr>
          <a:xfrm>
            <a:off x="1381250" y="1616470"/>
            <a:ext cx="6809700" cy="3112200"/>
          </a:xfrm>
          <a:prstGeom prst="rect">
            <a:avLst/>
          </a:prstGeom>
          <a:noFill/>
          <a:ln>
            <a:noFill/>
          </a:ln>
        </p:spPr>
        <p:txBody>
          <a:bodyPr anchorCtr="0" anchor="t" bIns="91425" lIns="91425" spcFirstLastPara="1" rIns="91425" wrap="square" tIns="91425">
            <a:noAutofit/>
          </a:bodyPr>
          <a:lstStyle/>
          <a:p>
            <a:pPr indent="0" lvl="0" marL="76200" rtl="0" algn="l">
              <a:lnSpc>
                <a:spcPct val="100000"/>
              </a:lnSpc>
              <a:spcBef>
                <a:spcPts val="600"/>
              </a:spcBef>
              <a:spcAft>
                <a:spcPts val="0"/>
              </a:spcAft>
              <a:buClr>
                <a:schemeClr val="accent1"/>
              </a:buClr>
              <a:buSzPts val="2400"/>
              <a:buNone/>
            </a:pPr>
            <a:r>
              <a:rPr b="1" lang="en">
                <a:latin typeface="Lora"/>
                <a:ea typeface="Lora"/>
                <a:cs typeface="Lora"/>
                <a:sym typeface="Lora"/>
              </a:rPr>
              <a:t>Defensing</a:t>
            </a:r>
            <a:r>
              <a:rPr b="1" lang="en">
                <a:latin typeface="Lora"/>
                <a:ea typeface="Lora"/>
                <a:cs typeface="Lora"/>
                <a:sym typeface="Lora"/>
              </a:rPr>
              <a:t> methods</a:t>
            </a:r>
            <a:endParaRPr b="1">
              <a:latin typeface="Lora"/>
              <a:ea typeface="Lora"/>
              <a:cs typeface="Lora"/>
              <a:sym typeface="Lora"/>
            </a:endParaRPr>
          </a:p>
          <a:p>
            <a:pPr indent="-381000" lvl="0" marL="457200" rtl="0" algn="l">
              <a:lnSpc>
                <a:spcPct val="100000"/>
              </a:lnSpc>
              <a:spcBef>
                <a:spcPts val="2400"/>
              </a:spcBef>
              <a:spcAft>
                <a:spcPts val="0"/>
              </a:spcAft>
              <a:buClr>
                <a:schemeClr val="accent1"/>
              </a:buClr>
              <a:buSzPts val="2400"/>
              <a:buChar char="◉"/>
            </a:pPr>
            <a:r>
              <a:rPr lang="en" sz="1600">
                <a:latin typeface="Quattrocento Sans"/>
                <a:ea typeface="Quattrocento Sans"/>
                <a:cs typeface="Quattrocento Sans"/>
                <a:sym typeface="Quattrocento Sans"/>
              </a:rPr>
              <a:t>First train a neural network on the data.</a:t>
            </a:r>
            <a:endParaRPr/>
          </a:p>
          <a:p>
            <a:pPr indent="-381000" lvl="0" marL="457200" rtl="0" algn="l">
              <a:lnSpc>
                <a:spcPct val="100000"/>
              </a:lnSpc>
              <a:spcBef>
                <a:spcPts val="600"/>
              </a:spcBef>
              <a:spcAft>
                <a:spcPts val="0"/>
              </a:spcAft>
              <a:buClr>
                <a:schemeClr val="accent1"/>
              </a:buClr>
              <a:buSzPts val="2400"/>
              <a:buChar char="◉"/>
            </a:pPr>
            <a:r>
              <a:rPr lang="en" sz="1600">
                <a:latin typeface="Quattrocento Sans"/>
                <a:ea typeface="Quattrocento Sans"/>
                <a:cs typeface="Quattrocento Sans"/>
                <a:sym typeface="Quattrocento Sans"/>
              </a:rPr>
              <a:t>For each class, we extract a learning representation for each input of the class</a:t>
            </a:r>
            <a:endParaRPr/>
          </a:p>
          <a:p>
            <a:pPr indent="-381000" lvl="0" marL="457200" rtl="0" algn="l">
              <a:lnSpc>
                <a:spcPct val="100000"/>
              </a:lnSpc>
              <a:spcBef>
                <a:spcPts val="600"/>
              </a:spcBef>
              <a:spcAft>
                <a:spcPts val="0"/>
              </a:spcAft>
              <a:buClr>
                <a:schemeClr val="accent1"/>
              </a:buClr>
              <a:buSzPts val="2400"/>
              <a:buChar char="◉"/>
            </a:pPr>
            <a:r>
              <a:rPr lang="en" sz="1600">
                <a:latin typeface="Quattrocento Sans"/>
                <a:ea typeface="Quattrocento Sans"/>
                <a:cs typeface="Quattrocento Sans"/>
                <a:sym typeface="Quattrocento Sans"/>
              </a:rPr>
              <a:t>Perform singular value decomposition on the covariance matrix of these representations and use it to calculate the outlier score of each example.</a:t>
            </a:r>
            <a:endParaRPr b="0" i="0" sz="1600">
              <a:latin typeface="Quattrocento Sans"/>
              <a:ea typeface="Quattrocento Sans"/>
              <a:cs typeface="Quattrocento Sans"/>
              <a:sym typeface="Quattrocento Sans"/>
            </a:endParaRPr>
          </a:p>
          <a:p>
            <a:pPr indent="-381000" lvl="0" marL="457200" rtl="0" algn="l">
              <a:lnSpc>
                <a:spcPct val="100000"/>
              </a:lnSpc>
              <a:spcBef>
                <a:spcPts val="600"/>
              </a:spcBef>
              <a:spcAft>
                <a:spcPts val="600"/>
              </a:spcAft>
              <a:buClr>
                <a:schemeClr val="accent1"/>
              </a:buClr>
              <a:buSzPts val="2400"/>
              <a:buChar char="◉"/>
            </a:pPr>
            <a:r>
              <a:rPr lang="en" sz="1600">
                <a:latin typeface="Quattrocento Sans"/>
                <a:ea typeface="Quattrocento Sans"/>
                <a:cs typeface="Quattrocento Sans"/>
                <a:sym typeface="Quattrocento Sans"/>
              </a:rPr>
              <a:t>Remove the highest scoring input and retrain.</a:t>
            </a:r>
            <a:endParaRPr/>
          </a:p>
        </p:txBody>
      </p:sp>
      <p:grpSp>
        <p:nvGrpSpPr>
          <p:cNvPr id="166" name="Google Shape;166;p12"/>
          <p:cNvGrpSpPr/>
          <p:nvPr/>
        </p:nvGrpSpPr>
        <p:grpSpPr>
          <a:xfrm>
            <a:off x="916458" y="1019750"/>
            <a:ext cx="214625" cy="214625"/>
            <a:chOff x="2594050" y="1631825"/>
            <a:chExt cx="439625" cy="439625"/>
          </a:xfrm>
        </p:grpSpPr>
        <p:sp>
          <p:nvSpPr>
            <p:cNvPr id="167" name="Google Shape;167;p12"/>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2"/>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2"/>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2"/>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 name="Google Shape;171;p1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3"/>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
              <a:t>Methods</a:t>
            </a:r>
            <a:endParaRPr>
              <a:highlight>
                <a:schemeClr val="accent1"/>
              </a:highlight>
            </a:endParaRPr>
          </a:p>
        </p:txBody>
      </p:sp>
      <p:sp>
        <p:nvSpPr>
          <p:cNvPr id="177" name="Google Shape;177;p13"/>
          <p:cNvSpPr txBox="1"/>
          <p:nvPr>
            <p:ph idx="1" type="body"/>
          </p:nvPr>
        </p:nvSpPr>
        <p:spPr>
          <a:xfrm>
            <a:off x="962391" y="1546132"/>
            <a:ext cx="6809700" cy="3112200"/>
          </a:xfrm>
          <a:prstGeom prst="rect">
            <a:avLst/>
          </a:prstGeom>
          <a:noFill/>
          <a:ln>
            <a:noFill/>
          </a:ln>
        </p:spPr>
        <p:txBody>
          <a:bodyPr anchorCtr="0" anchor="t" bIns="91425" lIns="91425" spcFirstLastPara="1" rIns="91425" wrap="square" tIns="91425">
            <a:noAutofit/>
          </a:bodyPr>
          <a:lstStyle/>
          <a:p>
            <a:pPr indent="0" lvl="0" marL="76200" rtl="0" algn="l">
              <a:lnSpc>
                <a:spcPct val="100000"/>
              </a:lnSpc>
              <a:spcBef>
                <a:spcPts val="600"/>
              </a:spcBef>
              <a:spcAft>
                <a:spcPts val="0"/>
              </a:spcAft>
              <a:buClr>
                <a:schemeClr val="accent1"/>
              </a:buClr>
              <a:buSzPts val="2400"/>
              <a:buNone/>
            </a:pPr>
            <a:r>
              <a:rPr b="1" lang="en">
                <a:latin typeface="Lora"/>
                <a:ea typeface="Lora"/>
                <a:cs typeface="Lora"/>
                <a:sym typeface="Lora"/>
              </a:rPr>
              <a:t>Defense Pipeline</a:t>
            </a:r>
            <a:endParaRPr/>
          </a:p>
          <a:p>
            <a:pPr indent="0" lvl="0" marL="0" rtl="0" algn="l">
              <a:lnSpc>
                <a:spcPct val="100000"/>
              </a:lnSpc>
              <a:spcBef>
                <a:spcPts val="1800"/>
              </a:spcBef>
              <a:spcAft>
                <a:spcPts val="0"/>
              </a:spcAft>
              <a:buSzPts val="2400"/>
              <a:buNone/>
            </a:pPr>
            <a:r>
              <a:t/>
            </a:r>
            <a:endParaRPr/>
          </a:p>
        </p:txBody>
      </p:sp>
      <p:grpSp>
        <p:nvGrpSpPr>
          <p:cNvPr id="178" name="Google Shape;178;p13"/>
          <p:cNvGrpSpPr/>
          <p:nvPr/>
        </p:nvGrpSpPr>
        <p:grpSpPr>
          <a:xfrm>
            <a:off x="916458" y="1019750"/>
            <a:ext cx="214625" cy="214625"/>
            <a:chOff x="2594050" y="1631825"/>
            <a:chExt cx="439625" cy="439625"/>
          </a:xfrm>
        </p:grpSpPr>
        <p:sp>
          <p:nvSpPr>
            <p:cNvPr id="179" name="Google Shape;179;p13"/>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3"/>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3"/>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3"/>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 name="Google Shape;183;p1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84" name="Google Shape;184;p13"/>
          <p:cNvPicPr preferRelativeResize="0"/>
          <p:nvPr/>
        </p:nvPicPr>
        <p:blipFill rotWithShape="1">
          <a:blip r:embed="rId3">
            <a:alphaModFix/>
          </a:blip>
          <a:srcRect b="0" l="0" r="0" t="0"/>
          <a:stretch/>
        </p:blipFill>
        <p:spPr>
          <a:xfrm>
            <a:off x="533052" y="2820637"/>
            <a:ext cx="8077895" cy="9911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type="ctrTitle"/>
          </p:nvPr>
        </p:nvSpPr>
        <p:spPr>
          <a:xfrm>
            <a:off x="2078592" y="1761354"/>
            <a:ext cx="3787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3600"/>
              <a:t>Features</a:t>
            </a:r>
            <a:endParaRPr sz="3600"/>
          </a:p>
        </p:txBody>
      </p:sp>
      <p:sp>
        <p:nvSpPr>
          <p:cNvPr id="190" name="Google Shape;190;p14"/>
          <p:cNvSpPr txBox="1"/>
          <p:nvPr/>
        </p:nvSpPr>
        <p:spPr>
          <a:xfrm>
            <a:off x="1133975" y="2291150"/>
            <a:ext cx="543900" cy="562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Lora"/>
                <a:ea typeface="Lora"/>
                <a:cs typeface="Lora"/>
                <a:sym typeface="Lora"/>
              </a:rPr>
              <a:t>4</a:t>
            </a:r>
            <a:endParaRPr b="0" i="0" sz="2400" u="none" cap="none" strike="noStrike">
              <a:solidFill>
                <a:srgbClr val="000000"/>
              </a:solidFill>
              <a:latin typeface="Lora"/>
              <a:ea typeface="Lora"/>
              <a:cs typeface="Lora"/>
              <a:sym typeface="Lora"/>
            </a:endParaRPr>
          </a:p>
        </p:txBody>
      </p:sp>
      <p:sp>
        <p:nvSpPr>
          <p:cNvPr id="191" name="Google Shape;191;p1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97" name="Google Shape;197;p15"/>
          <p:cNvPicPr preferRelativeResize="0"/>
          <p:nvPr/>
        </p:nvPicPr>
        <p:blipFill rotWithShape="1">
          <a:blip r:embed="rId3">
            <a:alphaModFix/>
          </a:blip>
          <a:srcRect b="0" l="0" r="0" t="0"/>
          <a:stretch/>
        </p:blipFill>
        <p:spPr>
          <a:xfrm>
            <a:off x="0" y="741889"/>
            <a:ext cx="9144000" cy="36597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ph type="ctrTitle"/>
          </p:nvPr>
        </p:nvSpPr>
        <p:spPr>
          <a:xfrm>
            <a:off x="2078592" y="1761354"/>
            <a:ext cx="3787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3600"/>
              <a:t>Experiment</a:t>
            </a:r>
            <a:endParaRPr sz="3600"/>
          </a:p>
        </p:txBody>
      </p:sp>
      <p:sp>
        <p:nvSpPr>
          <p:cNvPr id="203" name="Google Shape;203;p16"/>
          <p:cNvSpPr txBox="1"/>
          <p:nvPr/>
        </p:nvSpPr>
        <p:spPr>
          <a:xfrm>
            <a:off x="1133975" y="2291150"/>
            <a:ext cx="543900" cy="562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Lora"/>
                <a:ea typeface="Lora"/>
                <a:cs typeface="Lora"/>
                <a:sym typeface="Lora"/>
              </a:rPr>
              <a:t>5</a:t>
            </a:r>
            <a:endParaRPr b="0" i="0" sz="2400" u="none" cap="none" strike="noStrike">
              <a:solidFill>
                <a:srgbClr val="000000"/>
              </a:solidFill>
              <a:latin typeface="Lora"/>
              <a:ea typeface="Lora"/>
              <a:cs typeface="Lora"/>
              <a:sym typeface="Lora"/>
            </a:endParaRPr>
          </a:p>
        </p:txBody>
      </p:sp>
      <p:sp>
        <p:nvSpPr>
          <p:cNvPr id="204" name="Google Shape;204;p1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7"/>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
              <a:t>Experiment</a:t>
            </a:r>
            <a:endParaRPr>
              <a:highlight>
                <a:schemeClr val="accent1"/>
              </a:highlight>
            </a:endParaRPr>
          </a:p>
        </p:txBody>
      </p:sp>
      <p:grpSp>
        <p:nvGrpSpPr>
          <p:cNvPr id="210" name="Google Shape;210;p17"/>
          <p:cNvGrpSpPr/>
          <p:nvPr/>
        </p:nvGrpSpPr>
        <p:grpSpPr>
          <a:xfrm>
            <a:off x="916458" y="1019750"/>
            <a:ext cx="214625" cy="214625"/>
            <a:chOff x="2594050" y="1631825"/>
            <a:chExt cx="439625" cy="439625"/>
          </a:xfrm>
        </p:grpSpPr>
        <p:sp>
          <p:nvSpPr>
            <p:cNvPr id="211" name="Google Shape;211;p17"/>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7"/>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7"/>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7"/>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5" name="Google Shape;215;p1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descr="CIFAR-10" id="216" name="Google Shape;216;p17"/>
          <p:cNvPicPr preferRelativeResize="0"/>
          <p:nvPr/>
        </p:nvPicPr>
        <p:blipFill rotWithShape="1">
          <a:blip r:embed="rId3">
            <a:alphaModFix/>
          </a:blip>
          <a:srcRect b="0" l="0" r="0" t="0"/>
          <a:stretch/>
        </p:blipFill>
        <p:spPr>
          <a:xfrm>
            <a:off x="5329819" y="1413620"/>
            <a:ext cx="3086690" cy="3112200"/>
          </a:xfrm>
          <a:prstGeom prst="rect">
            <a:avLst/>
          </a:prstGeom>
          <a:noFill/>
          <a:ln>
            <a:noFill/>
          </a:ln>
        </p:spPr>
      </p:pic>
      <p:sp>
        <p:nvSpPr>
          <p:cNvPr id="217" name="Google Shape;217;p17"/>
          <p:cNvSpPr txBox="1"/>
          <p:nvPr>
            <p:ph idx="1" type="body"/>
          </p:nvPr>
        </p:nvSpPr>
        <p:spPr>
          <a:xfrm>
            <a:off x="1381250" y="1616470"/>
            <a:ext cx="3948569" cy="3112200"/>
          </a:xfrm>
          <a:prstGeom prst="rect">
            <a:avLst/>
          </a:prstGeom>
          <a:noFill/>
          <a:ln>
            <a:noFill/>
          </a:ln>
        </p:spPr>
        <p:txBody>
          <a:bodyPr anchorCtr="0" anchor="t" bIns="91425" lIns="91425" spcFirstLastPara="1" rIns="91425" wrap="square" tIns="91425">
            <a:noAutofit/>
          </a:bodyPr>
          <a:lstStyle/>
          <a:p>
            <a:pPr indent="0" lvl="0" marL="76200" rtl="0" algn="l">
              <a:lnSpc>
                <a:spcPct val="100000"/>
              </a:lnSpc>
              <a:spcBef>
                <a:spcPts val="600"/>
              </a:spcBef>
              <a:spcAft>
                <a:spcPts val="0"/>
              </a:spcAft>
              <a:buSzPts val="2400"/>
              <a:buNone/>
            </a:pPr>
            <a:r>
              <a:rPr b="1" lang="en">
                <a:latin typeface="Lora"/>
                <a:ea typeface="Lora"/>
                <a:cs typeface="Lora"/>
                <a:sym typeface="Lora"/>
              </a:rPr>
              <a:t>Dataset: CIFAR-10</a:t>
            </a:r>
            <a:endParaRPr/>
          </a:p>
          <a:p>
            <a:pPr indent="-381000" lvl="0" marL="457200" rtl="0" algn="l">
              <a:lnSpc>
                <a:spcPct val="100000"/>
              </a:lnSpc>
              <a:spcBef>
                <a:spcPts val="1500"/>
              </a:spcBef>
              <a:spcAft>
                <a:spcPts val="0"/>
              </a:spcAft>
              <a:buClr>
                <a:srgbClr val="FFCD00"/>
              </a:buClr>
              <a:buSzPts val="2400"/>
              <a:buFont typeface="Quattrocento Sans"/>
              <a:buChar char="◉"/>
            </a:pPr>
            <a:r>
              <a:rPr lang="en" sz="1600">
                <a:latin typeface="Quattrocento Sans"/>
                <a:ea typeface="Quattrocento Sans"/>
                <a:cs typeface="Quattrocento Sans"/>
                <a:sym typeface="Quattrocento Sans"/>
              </a:rPr>
              <a:t>The </a:t>
            </a:r>
            <a:r>
              <a:rPr b="0" i="0" lang="en" sz="1600">
                <a:solidFill>
                  <a:srgbClr val="000000"/>
                </a:solidFill>
                <a:latin typeface="Quattrocento Sans"/>
                <a:ea typeface="Quattrocento Sans"/>
                <a:cs typeface="Quattrocento Sans"/>
                <a:sym typeface="Quattrocento Sans"/>
              </a:rPr>
              <a:t>most used datasets for image classification.</a:t>
            </a:r>
            <a:endParaRPr/>
          </a:p>
          <a:p>
            <a:pPr indent="-381000" lvl="0" marL="457200" rtl="0" algn="l">
              <a:lnSpc>
                <a:spcPct val="100000"/>
              </a:lnSpc>
              <a:spcBef>
                <a:spcPts val="600"/>
              </a:spcBef>
              <a:spcAft>
                <a:spcPts val="0"/>
              </a:spcAft>
              <a:buClr>
                <a:srgbClr val="FFCD00"/>
              </a:buClr>
              <a:buSzPts val="2400"/>
              <a:buFont typeface="Quattrocento Sans"/>
              <a:buChar char="◉"/>
            </a:pPr>
            <a:r>
              <a:rPr lang="en" sz="1600">
                <a:solidFill>
                  <a:srgbClr val="000000"/>
                </a:solidFill>
                <a:latin typeface="Quattrocento Sans"/>
                <a:ea typeface="Quattrocento Sans"/>
                <a:cs typeface="Quattrocento Sans"/>
                <a:sym typeface="Quattrocento Sans"/>
              </a:rPr>
              <a:t>60000 32x32 color images in 10 classes, 6000 images per class</a:t>
            </a:r>
            <a:endParaRPr sz="1600">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
              <a:t>Experiment</a:t>
            </a:r>
            <a:endParaRPr>
              <a:highlight>
                <a:schemeClr val="accent1"/>
              </a:highlight>
            </a:endParaRPr>
          </a:p>
        </p:txBody>
      </p:sp>
      <p:grpSp>
        <p:nvGrpSpPr>
          <p:cNvPr id="223" name="Google Shape;223;p18"/>
          <p:cNvGrpSpPr/>
          <p:nvPr/>
        </p:nvGrpSpPr>
        <p:grpSpPr>
          <a:xfrm>
            <a:off x="916458" y="1019750"/>
            <a:ext cx="214625" cy="214625"/>
            <a:chOff x="2594050" y="1631825"/>
            <a:chExt cx="439625" cy="439625"/>
          </a:xfrm>
        </p:grpSpPr>
        <p:sp>
          <p:nvSpPr>
            <p:cNvPr id="224" name="Google Shape;224;p18"/>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8"/>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8"/>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8"/>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 name="Google Shape;228;p1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29" name="Google Shape;229;p18"/>
          <p:cNvSpPr txBox="1"/>
          <p:nvPr>
            <p:ph idx="1" type="body"/>
          </p:nvPr>
        </p:nvSpPr>
        <p:spPr>
          <a:xfrm>
            <a:off x="1381250" y="1616470"/>
            <a:ext cx="7426200" cy="3112200"/>
          </a:xfrm>
          <a:prstGeom prst="rect">
            <a:avLst/>
          </a:prstGeom>
          <a:noFill/>
          <a:ln>
            <a:noFill/>
          </a:ln>
        </p:spPr>
        <p:txBody>
          <a:bodyPr anchorCtr="0" anchor="t" bIns="91425" lIns="91425" spcFirstLastPara="1" rIns="91425" wrap="square" tIns="91425">
            <a:noAutofit/>
          </a:bodyPr>
          <a:lstStyle/>
          <a:p>
            <a:pPr indent="0" lvl="0" marL="76200" rtl="0" algn="l">
              <a:lnSpc>
                <a:spcPct val="100000"/>
              </a:lnSpc>
              <a:spcBef>
                <a:spcPts val="600"/>
              </a:spcBef>
              <a:spcAft>
                <a:spcPts val="0"/>
              </a:spcAft>
              <a:buSzPts val="2400"/>
              <a:buNone/>
            </a:pPr>
            <a:r>
              <a:rPr b="1" lang="en">
                <a:latin typeface="Lora"/>
                <a:ea typeface="Lora"/>
                <a:cs typeface="Lora"/>
                <a:sym typeface="Lora"/>
              </a:rPr>
              <a:t>Baseline: ResNet18</a:t>
            </a:r>
            <a:endParaRPr/>
          </a:p>
          <a:p>
            <a:pPr indent="-381000" lvl="0" marL="457200" rtl="0" algn="l">
              <a:lnSpc>
                <a:spcPct val="100000"/>
              </a:lnSpc>
              <a:spcBef>
                <a:spcPts val="1500"/>
              </a:spcBef>
              <a:spcAft>
                <a:spcPts val="0"/>
              </a:spcAft>
              <a:buClr>
                <a:srgbClr val="FFCD00"/>
              </a:buClr>
              <a:buSzPts val="2400"/>
              <a:buFont typeface="Quattrocento Sans"/>
              <a:buChar char="◉"/>
            </a:pPr>
            <a:r>
              <a:rPr b="0" i="0" lang="en" sz="1600">
                <a:solidFill>
                  <a:srgbClr val="000000"/>
                </a:solidFill>
                <a:latin typeface="Quattrocento Sans"/>
                <a:ea typeface="Quattrocento Sans"/>
                <a:cs typeface="Quattrocento Sans"/>
                <a:sym typeface="Quattrocento Sans"/>
              </a:rPr>
              <a:t>Widely used network as a starting point in the image classification task.</a:t>
            </a:r>
            <a:endParaRPr/>
          </a:p>
          <a:p>
            <a:pPr indent="-228600" lvl="0" marL="457200" rtl="0" algn="l">
              <a:lnSpc>
                <a:spcPct val="100000"/>
              </a:lnSpc>
              <a:spcBef>
                <a:spcPts val="600"/>
              </a:spcBef>
              <a:spcAft>
                <a:spcPts val="0"/>
              </a:spcAft>
              <a:buClr>
                <a:srgbClr val="FFCD00"/>
              </a:buClr>
              <a:buSzPts val="2400"/>
              <a:buFont typeface="Quattrocento Sans"/>
              <a:buNone/>
            </a:pPr>
            <a:r>
              <a:t/>
            </a:r>
            <a:endParaRPr sz="1600">
              <a:solidFill>
                <a:srgbClr val="000000"/>
              </a:solidFill>
              <a:latin typeface="Quattrocento Sans"/>
              <a:ea typeface="Quattrocento Sans"/>
              <a:cs typeface="Quattrocento Sans"/>
              <a:sym typeface="Quattrocento Sans"/>
            </a:endParaRPr>
          </a:p>
        </p:txBody>
      </p:sp>
      <p:pic>
        <p:nvPicPr>
          <p:cNvPr descr="Proposed Modified ResNet-18 architecture for Bangla HCR. In the diagram, conv stands for Convolutional layer, Pool stands for MaxPool layer, batch norm stand for batch normalization, Relu stands for rectified linear unit activation layer, Sum stands for the addition in ResNet, and FC stand for fully connected hidden layers. In this architecture, we have eight ResNet modules which are modified by adding a dropout layer after the second convolutional layers. " id="230" name="Google Shape;230;p18"/>
          <p:cNvPicPr preferRelativeResize="0"/>
          <p:nvPr/>
        </p:nvPicPr>
        <p:blipFill rotWithShape="1">
          <a:blip r:embed="rId3">
            <a:alphaModFix/>
          </a:blip>
          <a:srcRect b="0" l="0" r="0" t="0"/>
          <a:stretch/>
        </p:blipFill>
        <p:spPr>
          <a:xfrm>
            <a:off x="2588450" y="2759327"/>
            <a:ext cx="5011800" cy="19693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9"/>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
              <a:t>Result</a:t>
            </a:r>
            <a:endParaRPr>
              <a:highlight>
                <a:schemeClr val="accent1"/>
              </a:highlight>
            </a:endParaRPr>
          </a:p>
        </p:txBody>
      </p:sp>
      <p:grpSp>
        <p:nvGrpSpPr>
          <p:cNvPr id="236" name="Google Shape;236;p19"/>
          <p:cNvGrpSpPr/>
          <p:nvPr/>
        </p:nvGrpSpPr>
        <p:grpSpPr>
          <a:xfrm>
            <a:off x="916458" y="1019750"/>
            <a:ext cx="214625" cy="214625"/>
            <a:chOff x="2594050" y="1631825"/>
            <a:chExt cx="439625" cy="439625"/>
          </a:xfrm>
        </p:grpSpPr>
        <p:sp>
          <p:nvSpPr>
            <p:cNvPr id="237" name="Google Shape;237;p19"/>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9"/>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9"/>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9"/>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1" name="Google Shape;241;p1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42" name="Google Shape;242;p19"/>
          <p:cNvPicPr preferRelativeResize="0"/>
          <p:nvPr/>
        </p:nvPicPr>
        <p:blipFill rotWithShape="1">
          <a:blip r:embed="rId3">
            <a:alphaModFix/>
          </a:blip>
          <a:srcRect b="0" l="0" r="0" t="0"/>
          <a:stretch/>
        </p:blipFill>
        <p:spPr>
          <a:xfrm>
            <a:off x="246185" y="1688088"/>
            <a:ext cx="4065824" cy="2123702"/>
          </a:xfrm>
          <a:prstGeom prst="rect">
            <a:avLst/>
          </a:prstGeom>
          <a:noFill/>
          <a:ln>
            <a:noFill/>
          </a:ln>
        </p:spPr>
      </p:pic>
      <p:pic>
        <p:nvPicPr>
          <p:cNvPr id="243" name="Google Shape;243;p19"/>
          <p:cNvPicPr preferRelativeResize="0"/>
          <p:nvPr/>
        </p:nvPicPr>
        <p:blipFill rotWithShape="1">
          <a:blip r:embed="rId4">
            <a:alphaModFix/>
          </a:blip>
          <a:srcRect b="0" l="0" r="0" t="0"/>
          <a:stretch/>
        </p:blipFill>
        <p:spPr>
          <a:xfrm>
            <a:off x="4572000" y="1688088"/>
            <a:ext cx="4255477" cy="2197703"/>
          </a:xfrm>
          <a:prstGeom prst="rect">
            <a:avLst/>
          </a:prstGeom>
          <a:noFill/>
          <a:ln>
            <a:noFill/>
          </a:ln>
        </p:spPr>
      </p:pic>
      <p:sp>
        <p:nvSpPr>
          <p:cNvPr id="244" name="Google Shape;244;p19"/>
          <p:cNvSpPr txBox="1"/>
          <p:nvPr/>
        </p:nvSpPr>
        <p:spPr>
          <a:xfrm>
            <a:off x="307731" y="4488241"/>
            <a:ext cx="3793263"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*ASR: Attack Success Rate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2"/>
          <p:cNvSpPr txBox="1"/>
          <p:nvPr>
            <p:ph type="ctrTitle"/>
          </p:nvPr>
        </p:nvSpPr>
        <p:spPr>
          <a:xfrm>
            <a:off x="2078592" y="1761354"/>
            <a:ext cx="3787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3600"/>
              <a:t>Background</a:t>
            </a:r>
            <a:endParaRPr sz="3600"/>
          </a:p>
        </p:txBody>
      </p:sp>
      <p:sp>
        <p:nvSpPr>
          <p:cNvPr id="60" name="Google Shape;60;p2"/>
          <p:cNvSpPr txBox="1"/>
          <p:nvPr/>
        </p:nvSpPr>
        <p:spPr>
          <a:xfrm>
            <a:off x="1133975" y="2291150"/>
            <a:ext cx="543900" cy="562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Lora"/>
                <a:ea typeface="Lora"/>
                <a:cs typeface="Lora"/>
                <a:sym typeface="Lora"/>
              </a:rPr>
              <a:t>1</a:t>
            </a:r>
            <a:endParaRPr b="0" i="0" sz="2400" u="none" cap="none" strike="noStrike">
              <a:solidFill>
                <a:srgbClr val="000000"/>
              </a:solidFill>
              <a:latin typeface="Lora"/>
              <a:ea typeface="Lora"/>
              <a:cs typeface="Lora"/>
              <a:sym typeface="Lora"/>
            </a:endParaRPr>
          </a:p>
        </p:txBody>
      </p:sp>
      <p:sp>
        <p:nvSpPr>
          <p:cNvPr id="61" name="Google Shape;61;p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0"/>
          <p:cNvSpPr txBox="1"/>
          <p:nvPr>
            <p:ph type="ctrTitle"/>
          </p:nvPr>
        </p:nvSpPr>
        <p:spPr>
          <a:xfrm>
            <a:off x="2078592" y="1761354"/>
            <a:ext cx="3787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3600"/>
              <a:t>Future work</a:t>
            </a:r>
            <a:endParaRPr sz="3600"/>
          </a:p>
        </p:txBody>
      </p:sp>
      <p:sp>
        <p:nvSpPr>
          <p:cNvPr id="250" name="Google Shape;250;p20"/>
          <p:cNvSpPr txBox="1"/>
          <p:nvPr/>
        </p:nvSpPr>
        <p:spPr>
          <a:xfrm>
            <a:off x="1133975" y="2291150"/>
            <a:ext cx="543900" cy="562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Lora"/>
                <a:ea typeface="Lora"/>
                <a:cs typeface="Lora"/>
                <a:sym typeface="Lora"/>
              </a:rPr>
              <a:t>6</a:t>
            </a:r>
            <a:endParaRPr b="0" i="0" sz="2400" u="none" cap="none" strike="noStrike">
              <a:solidFill>
                <a:srgbClr val="000000"/>
              </a:solidFill>
              <a:latin typeface="Lora"/>
              <a:ea typeface="Lora"/>
              <a:cs typeface="Lora"/>
              <a:sym typeface="Lora"/>
            </a:endParaRPr>
          </a:p>
        </p:txBody>
      </p:sp>
      <p:sp>
        <p:nvSpPr>
          <p:cNvPr id="251" name="Google Shape;251;p2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57" name="Google Shape;257;p21"/>
          <p:cNvSpPr txBox="1"/>
          <p:nvPr/>
        </p:nvSpPr>
        <p:spPr>
          <a:xfrm>
            <a:off x="879231" y="1732084"/>
            <a:ext cx="6268915"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Try more datasets</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Try to insert triggers in different positions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cxnSp>
        <p:nvCxnSpPr>
          <p:cNvPr id="262" name="Google Shape;262;p22"/>
          <p:cNvCxnSpPr/>
          <p:nvPr/>
        </p:nvCxnSpPr>
        <p:spPr>
          <a:xfrm>
            <a:off x="6450" y="1428750"/>
            <a:ext cx="2397300" cy="0"/>
          </a:xfrm>
          <a:prstGeom prst="straightConnector1">
            <a:avLst/>
          </a:prstGeom>
          <a:noFill/>
          <a:ln cap="flat" cmpd="sng" w="9525">
            <a:solidFill>
              <a:srgbClr val="CCCCCC"/>
            </a:solidFill>
            <a:prstDash val="solid"/>
            <a:round/>
            <a:headEnd len="sm" w="sm" type="none"/>
            <a:tailEnd len="sm" w="sm" type="none"/>
          </a:ln>
        </p:spPr>
      </p:cxnSp>
      <p:sp>
        <p:nvSpPr>
          <p:cNvPr id="263" name="Google Shape;263;p22"/>
          <p:cNvSpPr txBox="1"/>
          <p:nvPr>
            <p:ph idx="4294967295" type="ctrTitle"/>
          </p:nvPr>
        </p:nvSpPr>
        <p:spPr>
          <a:xfrm>
            <a:off x="2371625" y="816550"/>
            <a:ext cx="4908000" cy="1159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Lora"/>
              <a:buNone/>
            </a:pPr>
            <a:r>
              <a:rPr b="1" i="0" lang="en" sz="6000" u="none" cap="none" strike="noStrike">
                <a:solidFill>
                  <a:schemeClr val="dk1"/>
                </a:solidFill>
                <a:latin typeface="Lora"/>
                <a:ea typeface="Lora"/>
                <a:cs typeface="Lora"/>
                <a:sym typeface="Lora"/>
              </a:rPr>
              <a:t>Thanks!</a:t>
            </a:r>
            <a:endParaRPr b="1" i="0" sz="6000" u="none" cap="none" strike="noStrike">
              <a:solidFill>
                <a:schemeClr val="dk1"/>
              </a:solidFill>
              <a:latin typeface="Lora"/>
              <a:ea typeface="Lora"/>
              <a:cs typeface="Lora"/>
              <a:sym typeface="Lora"/>
            </a:endParaRPr>
          </a:p>
        </p:txBody>
      </p:sp>
      <p:cxnSp>
        <p:nvCxnSpPr>
          <p:cNvPr id="264" name="Google Shape;264;p22"/>
          <p:cNvCxnSpPr/>
          <p:nvPr/>
        </p:nvCxnSpPr>
        <p:spPr>
          <a:xfrm>
            <a:off x="5589800" y="1428750"/>
            <a:ext cx="3554100" cy="0"/>
          </a:xfrm>
          <a:prstGeom prst="straightConnector1">
            <a:avLst/>
          </a:prstGeom>
          <a:noFill/>
          <a:ln cap="flat" cmpd="sng" w="9525">
            <a:solidFill>
              <a:srgbClr val="CCCCCC"/>
            </a:solidFill>
            <a:prstDash val="solid"/>
            <a:round/>
            <a:headEnd len="sm" w="sm" type="none"/>
            <a:tailEnd len="sm" w="sm" type="none"/>
          </a:ln>
        </p:spPr>
      </p:cxnSp>
      <p:sp>
        <p:nvSpPr>
          <p:cNvPr id="265" name="Google Shape;265;p22"/>
          <p:cNvSpPr/>
          <p:nvPr/>
        </p:nvSpPr>
        <p:spPr>
          <a:xfrm>
            <a:off x="831925" y="859175"/>
            <a:ext cx="1139100" cy="11391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6" name="Google Shape;266;p22"/>
          <p:cNvGrpSpPr/>
          <p:nvPr/>
        </p:nvGrpSpPr>
        <p:grpSpPr>
          <a:xfrm>
            <a:off x="1148888" y="1190759"/>
            <a:ext cx="505722" cy="475767"/>
            <a:chOff x="5972700" y="2330200"/>
            <a:chExt cx="411625" cy="387275"/>
          </a:xfrm>
        </p:grpSpPr>
        <p:sp>
          <p:nvSpPr>
            <p:cNvPr id="267" name="Google Shape;267;p2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9" name="Google Shape;269;p2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descr="A picture containing text, dog, indoor, mammal&#10;&#10;Description automatically generated" id="270" name="Google Shape;270;p22"/>
          <p:cNvPicPr preferRelativeResize="0"/>
          <p:nvPr/>
        </p:nvPicPr>
        <p:blipFill rotWithShape="1">
          <a:blip r:embed="rId3">
            <a:alphaModFix/>
          </a:blip>
          <a:srcRect b="0" l="0" r="0" t="0"/>
          <a:stretch/>
        </p:blipFill>
        <p:spPr>
          <a:xfrm>
            <a:off x="2760850" y="2135328"/>
            <a:ext cx="3622300" cy="241969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76" name="Google Shape;276;p23"/>
          <p:cNvSpPr txBox="1"/>
          <p:nvPr/>
        </p:nvSpPr>
        <p:spPr>
          <a:xfrm>
            <a:off x="407624" y="418641"/>
            <a:ext cx="362454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References</a:t>
            </a:r>
            <a:endParaRPr b="0" i="0" sz="1400" u="none" cap="none" strike="noStrike">
              <a:solidFill>
                <a:srgbClr val="000000"/>
              </a:solidFill>
              <a:latin typeface="Arial"/>
              <a:ea typeface="Arial"/>
              <a:cs typeface="Arial"/>
              <a:sym typeface="Arial"/>
            </a:endParaRPr>
          </a:p>
        </p:txBody>
      </p:sp>
      <p:pic>
        <p:nvPicPr>
          <p:cNvPr id="277" name="Google Shape;277;p23"/>
          <p:cNvPicPr preferRelativeResize="0"/>
          <p:nvPr/>
        </p:nvPicPr>
        <p:blipFill rotWithShape="1">
          <a:blip r:embed="rId3">
            <a:alphaModFix/>
          </a:blip>
          <a:srcRect b="0" l="0" r="0" t="0"/>
          <a:stretch/>
        </p:blipFill>
        <p:spPr>
          <a:xfrm>
            <a:off x="189077" y="975090"/>
            <a:ext cx="3624550" cy="3860633"/>
          </a:xfrm>
          <a:prstGeom prst="rect">
            <a:avLst/>
          </a:prstGeom>
          <a:noFill/>
          <a:ln>
            <a:noFill/>
          </a:ln>
        </p:spPr>
      </p:pic>
      <p:pic>
        <p:nvPicPr>
          <p:cNvPr id="278" name="Google Shape;278;p23"/>
          <p:cNvPicPr preferRelativeResize="0"/>
          <p:nvPr/>
        </p:nvPicPr>
        <p:blipFill rotWithShape="1">
          <a:blip r:embed="rId4">
            <a:alphaModFix/>
          </a:blip>
          <a:srcRect b="0" l="0" r="0" t="0"/>
          <a:stretch/>
        </p:blipFill>
        <p:spPr>
          <a:xfrm>
            <a:off x="4390471" y="1079653"/>
            <a:ext cx="3634963" cy="27299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 sz="2000"/>
              <a:t>What is backdoor attack?</a:t>
            </a:r>
            <a:endParaRPr/>
          </a:p>
        </p:txBody>
      </p:sp>
      <p:grpSp>
        <p:nvGrpSpPr>
          <p:cNvPr id="67" name="Google Shape;67;p3"/>
          <p:cNvGrpSpPr/>
          <p:nvPr/>
        </p:nvGrpSpPr>
        <p:grpSpPr>
          <a:xfrm>
            <a:off x="916458" y="1019750"/>
            <a:ext cx="214625" cy="214625"/>
            <a:chOff x="2594050" y="1631825"/>
            <a:chExt cx="439625" cy="439625"/>
          </a:xfrm>
        </p:grpSpPr>
        <p:sp>
          <p:nvSpPr>
            <p:cNvPr id="68" name="Google Shape;68;p3"/>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 name="Google Shape;72;p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rgbClr val="1D1D1B"/>
                </a:solidFill>
                <a:latin typeface="Lora"/>
                <a:ea typeface="Lora"/>
                <a:cs typeface="Lora"/>
                <a:sym typeface="Lora"/>
              </a:rPr>
              <a:t>‹#›</a:t>
            </a:fld>
            <a:endParaRPr b="0" i="0" sz="1000" u="none" cap="none" strike="noStrike">
              <a:solidFill>
                <a:srgbClr val="1D1D1B"/>
              </a:solidFill>
              <a:latin typeface="Lora"/>
              <a:ea typeface="Lora"/>
              <a:cs typeface="Lora"/>
              <a:sym typeface="Lora"/>
            </a:endParaRPr>
          </a:p>
        </p:txBody>
      </p:sp>
      <p:pic>
        <p:nvPicPr>
          <p:cNvPr id="73" name="Google Shape;73;p3"/>
          <p:cNvPicPr preferRelativeResize="0"/>
          <p:nvPr/>
        </p:nvPicPr>
        <p:blipFill rotWithShape="1">
          <a:blip r:embed="rId3">
            <a:alphaModFix/>
          </a:blip>
          <a:srcRect b="0" l="0" r="0" t="0"/>
          <a:stretch/>
        </p:blipFill>
        <p:spPr>
          <a:xfrm>
            <a:off x="2226733" y="1392577"/>
            <a:ext cx="4156290" cy="34884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idx="1" type="body"/>
          </p:nvPr>
        </p:nvSpPr>
        <p:spPr>
          <a:xfrm>
            <a:off x="1381250" y="1618700"/>
            <a:ext cx="3425400" cy="323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b="1" lang="en">
                <a:highlight>
                  <a:schemeClr val="accent1"/>
                </a:highlight>
              </a:rPr>
              <a:t>Widely Used</a:t>
            </a:r>
            <a:endParaRPr/>
          </a:p>
          <a:p>
            <a:pPr indent="0" lvl="0" marL="0" rtl="0" algn="l">
              <a:lnSpc>
                <a:spcPct val="100000"/>
              </a:lnSpc>
              <a:spcBef>
                <a:spcPts val="1500"/>
              </a:spcBef>
              <a:spcAft>
                <a:spcPts val="0"/>
              </a:spcAft>
              <a:buSzPts val="2000"/>
              <a:buNone/>
            </a:pPr>
            <a:r>
              <a:rPr lang="en"/>
              <a:t>During the past few years, the deep learning has achieved great success in both academia and industry.</a:t>
            </a:r>
            <a:endParaRPr/>
          </a:p>
        </p:txBody>
      </p:sp>
      <p:sp>
        <p:nvSpPr>
          <p:cNvPr id="79" name="Google Shape;79;p4"/>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
              <a:t>Background</a:t>
            </a:r>
            <a:endParaRPr/>
          </a:p>
        </p:txBody>
      </p:sp>
      <p:grpSp>
        <p:nvGrpSpPr>
          <p:cNvPr id="80" name="Google Shape;80;p4"/>
          <p:cNvGrpSpPr/>
          <p:nvPr/>
        </p:nvGrpSpPr>
        <p:grpSpPr>
          <a:xfrm>
            <a:off x="916458" y="1019750"/>
            <a:ext cx="214625" cy="214625"/>
            <a:chOff x="2594050" y="1631825"/>
            <a:chExt cx="439625" cy="439625"/>
          </a:xfrm>
        </p:grpSpPr>
        <p:sp>
          <p:nvSpPr>
            <p:cNvPr id="81" name="Google Shape;81;p4"/>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p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rgbClr val="1D1D1B"/>
                </a:solidFill>
                <a:latin typeface="Lora"/>
                <a:ea typeface="Lora"/>
                <a:cs typeface="Lora"/>
                <a:sym typeface="Lora"/>
              </a:rPr>
              <a:t>‹#›</a:t>
            </a:fld>
            <a:endParaRPr b="0" i="0" sz="1000" u="none" cap="none" strike="noStrike">
              <a:solidFill>
                <a:srgbClr val="1D1D1B"/>
              </a:solidFill>
              <a:latin typeface="Lora"/>
              <a:ea typeface="Lora"/>
              <a:cs typeface="Lora"/>
              <a:sym typeface="Lora"/>
            </a:endParaRPr>
          </a:p>
        </p:txBody>
      </p:sp>
      <p:pic>
        <p:nvPicPr>
          <p:cNvPr descr="Chart, pie chart&#10;&#10;Description automatically generated" id="86" name="Google Shape;86;p4"/>
          <p:cNvPicPr preferRelativeResize="0"/>
          <p:nvPr/>
        </p:nvPicPr>
        <p:blipFill rotWithShape="1">
          <a:blip r:embed="rId3">
            <a:alphaModFix/>
          </a:blip>
          <a:srcRect b="0" l="0" r="5566" t="0"/>
          <a:stretch/>
        </p:blipFill>
        <p:spPr>
          <a:xfrm>
            <a:off x="4806650" y="1725888"/>
            <a:ext cx="4036543" cy="2612747"/>
          </a:xfrm>
          <a:prstGeom prst="rect">
            <a:avLst/>
          </a:prstGeom>
          <a:noFill/>
          <a:ln cap="sq" cmpd="sng" w="152400">
            <a:solidFill>
              <a:srgbClr val="FCFAFB"/>
            </a:solidFill>
            <a:prstDash val="solid"/>
            <a:miter lim="800000"/>
            <a:headEnd len="sm" w="sm" type="none"/>
            <a:tailEnd len="sm" w="sm" type="none"/>
          </a:ln>
          <a:effectLst>
            <a:outerShdw blurRad="50800" rotWithShape="0" algn="tl" dir="5400000" dist="180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idx="1" type="body"/>
          </p:nvPr>
        </p:nvSpPr>
        <p:spPr>
          <a:xfrm>
            <a:off x="1381250" y="1618700"/>
            <a:ext cx="3425400" cy="323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b="1" lang="en">
                <a:highlight>
                  <a:schemeClr val="accent1"/>
                </a:highlight>
              </a:rPr>
              <a:t>High risk of being hacked</a:t>
            </a:r>
            <a:endParaRPr/>
          </a:p>
          <a:p>
            <a:pPr indent="-285750" lvl="0" marL="285750" rtl="0" algn="l">
              <a:lnSpc>
                <a:spcPct val="100000"/>
              </a:lnSpc>
              <a:spcBef>
                <a:spcPts val="1500"/>
              </a:spcBef>
              <a:spcAft>
                <a:spcPts val="0"/>
              </a:spcAft>
              <a:buSzPts val="2000"/>
              <a:buChar char="◉"/>
            </a:pPr>
            <a:r>
              <a:rPr lang="en" sz="1800"/>
              <a:t>Maliciously crafted inputs can cause neural networks to deviates from its expected output when triggered.</a:t>
            </a:r>
            <a:endParaRPr/>
          </a:p>
          <a:p>
            <a:pPr indent="-285750" lvl="0" marL="285750" rtl="0" algn="l">
              <a:lnSpc>
                <a:spcPct val="100000"/>
              </a:lnSpc>
              <a:spcBef>
                <a:spcPts val="600"/>
              </a:spcBef>
              <a:spcAft>
                <a:spcPts val="0"/>
              </a:spcAft>
              <a:buSzPts val="2000"/>
              <a:buChar char="◉"/>
            </a:pPr>
            <a:r>
              <a:rPr lang="en" sz="1800"/>
              <a:t>Such attacks pose a risk to deep learning models used in safety-critical systems.</a:t>
            </a:r>
            <a:endParaRPr/>
          </a:p>
        </p:txBody>
      </p:sp>
      <p:sp>
        <p:nvSpPr>
          <p:cNvPr id="92" name="Google Shape;92;p5"/>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 sz="2000"/>
              <a:t>Background</a:t>
            </a:r>
            <a:endParaRPr/>
          </a:p>
        </p:txBody>
      </p:sp>
      <p:grpSp>
        <p:nvGrpSpPr>
          <p:cNvPr id="93" name="Google Shape;93;p5"/>
          <p:cNvGrpSpPr/>
          <p:nvPr/>
        </p:nvGrpSpPr>
        <p:grpSpPr>
          <a:xfrm>
            <a:off x="916458" y="1019750"/>
            <a:ext cx="214625" cy="214625"/>
            <a:chOff x="2594050" y="1631825"/>
            <a:chExt cx="439625" cy="439625"/>
          </a:xfrm>
        </p:grpSpPr>
        <p:sp>
          <p:nvSpPr>
            <p:cNvPr id="94" name="Google Shape;94;p5"/>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 name="Google Shape;98;p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rgbClr val="1D1D1B"/>
                </a:solidFill>
                <a:latin typeface="Lora"/>
                <a:ea typeface="Lora"/>
                <a:cs typeface="Lora"/>
                <a:sym typeface="Lora"/>
              </a:rPr>
              <a:t>‹#›</a:t>
            </a:fld>
            <a:endParaRPr b="0" i="0" sz="1000" u="none" cap="none" strike="noStrike">
              <a:solidFill>
                <a:srgbClr val="1D1D1B"/>
              </a:solidFill>
              <a:latin typeface="Lora"/>
              <a:ea typeface="Lora"/>
              <a:cs typeface="Lora"/>
              <a:sym typeface="Lora"/>
            </a:endParaRPr>
          </a:p>
        </p:txBody>
      </p:sp>
      <p:sp>
        <p:nvSpPr>
          <p:cNvPr id="99" name="Google Shape;99;p5"/>
          <p:cNvSpPr/>
          <p:nvPr/>
        </p:nvSpPr>
        <p:spPr>
          <a:xfrm>
            <a:off x="5124449" y="1873250"/>
            <a:ext cx="3181351" cy="2540000"/>
          </a:xfrm>
          <a:prstGeom prst="roundRect">
            <a:avLst>
              <a:gd fmla="val 8486" name="adj"/>
            </a:avLst>
          </a:prstGeom>
          <a:solidFill>
            <a:schemeClr val="lt1"/>
          </a:solidFill>
          <a:ln cap="flat" cmpd="sng" w="571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00" name="Google Shape;100;p5"/>
          <p:cNvGrpSpPr/>
          <p:nvPr/>
        </p:nvGrpSpPr>
        <p:grpSpPr>
          <a:xfrm>
            <a:off x="5485093" y="2274983"/>
            <a:ext cx="2460062" cy="1918433"/>
            <a:chOff x="5943053" y="2362284"/>
            <a:chExt cx="2460062" cy="1918433"/>
          </a:xfrm>
        </p:grpSpPr>
        <p:sp>
          <p:nvSpPr>
            <p:cNvPr id="101" name="Google Shape;101;p5"/>
            <p:cNvSpPr txBox="1"/>
            <p:nvPr/>
          </p:nvSpPr>
          <p:spPr>
            <a:xfrm>
              <a:off x="5943053" y="4003718"/>
              <a:ext cx="17651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Lora"/>
                  <a:ea typeface="Lora"/>
                  <a:cs typeface="Lora"/>
                  <a:sym typeface="Lora"/>
                </a:rPr>
                <a:t>Result: do_not_entry</a:t>
              </a:r>
              <a:endParaRPr/>
            </a:p>
          </p:txBody>
        </p:sp>
        <p:pic>
          <p:nvPicPr>
            <p:cNvPr id="102" name="Google Shape;102;p5"/>
            <p:cNvPicPr preferRelativeResize="0"/>
            <p:nvPr/>
          </p:nvPicPr>
          <p:blipFill rotWithShape="1">
            <a:blip r:embed="rId3">
              <a:alphaModFix/>
            </a:blip>
            <a:srcRect b="0" l="0" r="0" t="0"/>
            <a:stretch/>
          </p:blipFill>
          <p:spPr>
            <a:xfrm>
              <a:off x="6047305" y="2362284"/>
              <a:ext cx="1556684" cy="155668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03" name="Google Shape;103;p5"/>
            <p:cNvPicPr preferRelativeResize="0"/>
            <p:nvPr/>
          </p:nvPicPr>
          <p:blipFill rotWithShape="1">
            <a:blip r:embed="rId3">
              <a:alphaModFix/>
            </a:blip>
            <a:srcRect b="18983" l="47100" r="40814" t="68690"/>
            <a:stretch/>
          </p:blipFill>
          <p:spPr>
            <a:xfrm>
              <a:off x="7891625" y="2966510"/>
              <a:ext cx="511490" cy="521594"/>
            </a:xfrm>
            <a:prstGeom prst="rect">
              <a:avLst/>
            </a:prstGeom>
            <a:noFill/>
            <a:ln>
              <a:noFill/>
            </a:ln>
          </p:spPr>
        </p:pic>
        <p:sp>
          <p:nvSpPr>
            <p:cNvPr id="104" name="Google Shape;104;p5"/>
            <p:cNvSpPr/>
            <p:nvPr/>
          </p:nvSpPr>
          <p:spPr>
            <a:xfrm>
              <a:off x="7891625" y="2966510"/>
              <a:ext cx="511490" cy="521594"/>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84962" y="23982"/>
                  </a:lnTo>
                  <a:lnTo>
                    <a:pt x="-219161" y="118970"/>
                  </a:lnTo>
                </a:path>
              </a:pathLst>
            </a:custGeom>
            <a:noFill/>
            <a:ln cap="flat" cmpd="sng" w="25400">
              <a:solidFill>
                <a:srgbClr val="FEEB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Text&#10;&#10;Description automatically generated" id="105" name="Google Shape;105;p5"/>
          <p:cNvPicPr preferRelativeResize="0"/>
          <p:nvPr/>
        </p:nvPicPr>
        <p:blipFill rotWithShape="1">
          <a:blip r:embed="rId4">
            <a:alphaModFix/>
          </a:blip>
          <a:srcRect b="23432" l="-5978" r="-7583" t="10642"/>
          <a:stretch/>
        </p:blipFill>
        <p:spPr>
          <a:xfrm rot="-345537">
            <a:off x="6671167" y="3870850"/>
            <a:ext cx="2317999" cy="9340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ph type="title"/>
          </p:nvPr>
        </p:nvSpPr>
        <p:spPr>
          <a:xfrm>
            <a:off x="1381250" y="896112"/>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
              <a:t>Background</a:t>
            </a:r>
            <a:endParaRPr/>
          </a:p>
        </p:txBody>
      </p:sp>
      <p:grpSp>
        <p:nvGrpSpPr>
          <p:cNvPr id="111" name="Google Shape;111;p6"/>
          <p:cNvGrpSpPr/>
          <p:nvPr/>
        </p:nvGrpSpPr>
        <p:grpSpPr>
          <a:xfrm>
            <a:off x="916458" y="1019750"/>
            <a:ext cx="214625" cy="214625"/>
            <a:chOff x="2594050" y="1631825"/>
            <a:chExt cx="439625" cy="439625"/>
          </a:xfrm>
        </p:grpSpPr>
        <p:sp>
          <p:nvSpPr>
            <p:cNvPr id="112" name="Google Shape;112;p6"/>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6"/>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6"/>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6"/>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 name="Google Shape;116;p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rgbClr val="1D1D1B"/>
                </a:solidFill>
                <a:latin typeface="Lora"/>
                <a:ea typeface="Lora"/>
                <a:cs typeface="Lora"/>
                <a:sym typeface="Lora"/>
              </a:rPr>
              <a:t>‹#›</a:t>
            </a:fld>
            <a:endParaRPr b="0" i="0" sz="1000" u="none" cap="none" strike="noStrike">
              <a:solidFill>
                <a:srgbClr val="1D1D1B"/>
              </a:solidFill>
              <a:latin typeface="Lora"/>
              <a:ea typeface="Lora"/>
              <a:cs typeface="Lora"/>
              <a:sym typeface="Lora"/>
            </a:endParaRPr>
          </a:p>
        </p:txBody>
      </p:sp>
      <p:sp>
        <p:nvSpPr>
          <p:cNvPr id="117" name="Google Shape;117;p6"/>
          <p:cNvSpPr txBox="1"/>
          <p:nvPr>
            <p:ph idx="1" type="body"/>
          </p:nvPr>
        </p:nvSpPr>
        <p:spPr>
          <a:xfrm>
            <a:off x="685800" y="1618700"/>
            <a:ext cx="4222750" cy="323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b="1" lang="en" sz="2000">
                <a:highlight>
                  <a:schemeClr val="accent1"/>
                </a:highlight>
              </a:rPr>
              <a:t>Mission: </a:t>
            </a:r>
            <a:r>
              <a:rPr b="1" lang="en">
                <a:highlight>
                  <a:schemeClr val="accent1"/>
                </a:highlight>
              </a:rPr>
              <a:t>remove poisoned samples</a:t>
            </a:r>
            <a:endParaRPr b="1" sz="2000">
              <a:highlight>
                <a:schemeClr val="accent1"/>
              </a:highlight>
            </a:endParaRPr>
          </a:p>
          <a:p>
            <a:pPr indent="-355600" lvl="0" marL="457200" rtl="0" algn="l">
              <a:lnSpc>
                <a:spcPct val="100000"/>
              </a:lnSpc>
              <a:spcBef>
                <a:spcPts val="1800"/>
              </a:spcBef>
              <a:spcAft>
                <a:spcPts val="0"/>
              </a:spcAft>
              <a:buSzPts val="2000"/>
              <a:buChar char="◉"/>
            </a:pPr>
            <a:r>
              <a:rPr lang="en"/>
              <a:t>Understand the mechanism of backdoor attack with malicious data</a:t>
            </a:r>
            <a:endParaRPr/>
          </a:p>
          <a:p>
            <a:pPr indent="-355600" lvl="0" marL="457200" rtl="0" algn="l">
              <a:lnSpc>
                <a:spcPct val="100000"/>
              </a:lnSpc>
              <a:spcBef>
                <a:spcPts val="600"/>
              </a:spcBef>
              <a:spcAft>
                <a:spcPts val="600"/>
              </a:spcAft>
              <a:buSzPts val="2000"/>
              <a:buChar char="◉"/>
            </a:pPr>
            <a:r>
              <a:rPr lang="en"/>
              <a:t>Learn to detect poisoned samples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ctrTitle"/>
          </p:nvPr>
        </p:nvSpPr>
        <p:spPr>
          <a:xfrm>
            <a:off x="2078592" y="1761354"/>
            <a:ext cx="3787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3600"/>
              <a:t>Literature</a:t>
            </a:r>
            <a:endParaRPr sz="3600"/>
          </a:p>
        </p:txBody>
      </p:sp>
      <p:sp>
        <p:nvSpPr>
          <p:cNvPr id="123" name="Google Shape;123;p7"/>
          <p:cNvSpPr txBox="1"/>
          <p:nvPr/>
        </p:nvSpPr>
        <p:spPr>
          <a:xfrm>
            <a:off x="1133975" y="2291150"/>
            <a:ext cx="543900" cy="562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Lora"/>
                <a:ea typeface="Lora"/>
                <a:cs typeface="Lora"/>
                <a:sym typeface="Lora"/>
              </a:rPr>
              <a:t>2</a:t>
            </a:r>
            <a:endParaRPr b="0" i="0" sz="2400" u="none" cap="none" strike="noStrike">
              <a:solidFill>
                <a:srgbClr val="000000"/>
              </a:solidFill>
              <a:latin typeface="Lora"/>
              <a:ea typeface="Lora"/>
              <a:cs typeface="Lora"/>
              <a:sym typeface="Lora"/>
            </a:endParaRPr>
          </a:p>
        </p:txBody>
      </p:sp>
      <p:sp>
        <p:nvSpPr>
          <p:cNvPr id="124" name="Google Shape;124;p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30" name="Google Shape;130;p8"/>
          <p:cNvPicPr preferRelativeResize="0"/>
          <p:nvPr/>
        </p:nvPicPr>
        <p:blipFill rotWithShape="1">
          <a:blip r:embed="rId3">
            <a:alphaModFix/>
          </a:blip>
          <a:srcRect b="0" l="0" r="0" t="0"/>
          <a:stretch/>
        </p:blipFill>
        <p:spPr>
          <a:xfrm>
            <a:off x="262466" y="1554580"/>
            <a:ext cx="8619067" cy="1643357"/>
          </a:xfrm>
          <a:prstGeom prst="rect">
            <a:avLst/>
          </a:prstGeom>
          <a:noFill/>
          <a:ln>
            <a:noFill/>
          </a:ln>
        </p:spPr>
      </p:pic>
      <p:sp>
        <p:nvSpPr>
          <p:cNvPr id="131" name="Google Shape;131;p8"/>
          <p:cNvSpPr/>
          <p:nvPr/>
        </p:nvSpPr>
        <p:spPr>
          <a:xfrm>
            <a:off x="262466" y="506230"/>
            <a:ext cx="78570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Comparison among the backdoor attack, adversarial attack, and data poisoning.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37" name="Google Shape;137;p9"/>
          <p:cNvPicPr preferRelativeResize="0"/>
          <p:nvPr/>
        </p:nvPicPr>
        <p:blipFill rotWithShape="1">
          <a:blip r:embed="rId3">
            <a:alphaModFix/>
          </a:blip>
          <a:srcRect b="0" l="0" r="0" t="0"/>
          <a:stretch/>
        </p:blipFill>
        <p:spPr>
          <a:xfrm>
            <a:off x="287092" y="922867"/>
            <a:ext cx="8569815" cy="3117152"/>
          </a:xfrm>
          <a:prstGeom prst="rect">
            <a:avLst/>
          </a:prstGeom>
          <a:noFill/>
          <a:ln>
            <a:noFill/>
          </a:ln>
        </p:spPr>
      </p:pic>
      <p:sp>
        <p:nvSpPr>
          <p:cNvPr id="138" name="Google Shape;138;p9"/>
          <p:cNvSpPr txBox="1"/>
          <p:nvPr/>
        </p:nvSpPr>
        <p:spPr>
          <a:xfrm>
            <a:off x="296333" y="203200"/>
            <a:ext cx="3403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Common Backdoor Attack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